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1663" r:id="rId3"/>
    <p:sldId id="1664" r:id="rId4"/>
    <p:sldId id="1676" r:id="rId5"/>
    <p:sldId id="1666" r:id="rId6"/>
    <p:sldId id="1670" r:id="rId7"/>
    <p:sldId id="1675" r:id="rId8"/>
    <p:sldId id="1667" r:id="rId9"/>
    <p:sldId id="1669" r:id="rId10"/>
    <p:sldId id="1678" r:id="rId11"/>
    <p:sldId id="1677" r:id="rId12"/>
    <p:sldId id="1679" r:id="rId13"/>
    <p:sldId id="1680" r:id="rId14"/>
    <p:sldId id="1690" r:id="rId15"/>
    <p:sldId id="1691" r:id="rId16"/>
    <p:sldId id="1681" r:id="rId17"/>
    <p:sldId id="1692" r:id="rId18"/>
    <p:sldId id="1682" r:id="rId19"/>
    <p:sldId id="1683" r:id="rId20"/>
    <p:sldId id="1684" r:id="rId21"/>
    <p:sldId id="1685" r:id="rId22"/>
    <p:sldId id="1689" r:id="rId23"/>
    <p:sldId id="1688" r:id="rId24"/>
    <p:sldId id="1693" r:id="rId25"/>
    <p:sldId id="1674" r:id="rId26"/>
    <p:sldId id="1668" r:id="rId27"/>
    <p:sldId id="1671" r:id="rId28"/>
    <p:sldId id="1673" r:id="rId29"/>
    <p:sldId id="1686" r:id="rId30"/>
    <p:sldId id="1687" r:id="rId31"/>
    <p:sldId id="1633" r:id="rId32"/>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DBD95"/>
    <a:srgbClr val="DFC597"/>
    <a:srgbClr val="CDCB99"/>
    <a:srgbClr val="A1A1A1"/>
    <a:srgbClr val="595959"/>
    <a:srgbClr val="C33246"/>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37541-099B-7148-4CA3-AA34ED9E6AA1}" v="11" dt="2023-11-29T12:34:04.192"/>
    <p1510:client id="{48959495-6AEA-4891-AA81-374CC18BED1D}" v="2" dt="2023-11-29T12:25:13.415"/>
    <p1510:client id="{87769091-DFDD-49F5-62D3-95B5FBB82C83}" v="1130" dt="2023-11-29T12:17:50.818"/>
    <p1510:client id="{8D93B926-07D9-44ED-07C4-597A8C5C61B0}" v="167" dt="2023-11-29T08:57:17.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5" d="100"/>
          <a:sy n="105" d="100"/>
        </p:scale>
        <p:origin x="245" y="59"/>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D23240-99BF-41A6-8B33-15175142B91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79691A1-6CEF-41F1-AF7D-C2991D6B5D5C}">
      <dgm:prSet custT="1"/>
      <dgm:spPr/>
      <dgm:t>
        <a:bodyPr/>
        <a:lstStyle/>
        <a:p>
          <a:pPr>
            <a:lnSpc>
              <a:spcPct val="100000"/>
            </a:lnSpc>
          </a:pPr>
          <a:r>
            <a:rPr lang="en-US" sz="1800">
              <a:latin typeface="Times New Roman" panose="02020603050405020304" pitchFamily="18" charset="0"/>
              <a:cs typeface="Times New Roman" panose="02020603050405020304" pitchFamily="18" charset="0"/>
            </a:rPr>
            <a:t>Automation Overview</a:t>
          </a:r>
        </a:p>
      </dgm:t>
    </dgm:pt>
    <dgm:pt modelId="{E89EEB1D-2745-4636-904C-3D828B3AA050}" type="parTrans" cxnId="{0B61366A-D021-4ACC-9128-A61CDE557C4A}">
      <dgm:prSet/>
      <dgm:spPr/>
      <dgm:t>
        <a:bodyPr/>
        <a:lstStyle/>
        <a:p>
          <a:endParaRPr lang="en-US" sz="1800">
            <a:latin typeface="Times New Roman" panose="02020603050405020304" pitchFamily="18" charset="0"/>
            <a:cs typeface="Times New Roman" panose="02020603050405020304" pitchFamily="18" charset="0"/>
          </a:endParaRPr>
        </a:p>
      </dgm:t>
    </dgm:pt>
    <dgm:pt modelId="{621CED24-070D-459A-94E5-8C7E7FB82127}" type="sibTrans" cxnId="{0B61366A-D021-4ACC-9128-A61CDE557C4A}">
      <dgm:prSet/>
      <dgm:spPr/>
      <dgm:t>
        <a:bodyPr/>
        <a:lstStyle/>
        <a:p>
          <a:endParaRPr lang="en-US" sz="1800">
            <a:latin typeface="Times New Roman" panose="02020603050405020304" pitchFamily="18" charset="0"/>
            <a:cs typeface="Times New Roman" panose="02020603050405020304" pitchFamily="18" charset="0"/>
          </a:endParaRPr>
        </a:p>
      </dgm:t>
    </dgm:pt>
    <dgm:pt modelId="{0FD6A9C0-919B-4276-BEB0-507204F3F1D5}">
      <dgm:prSet custT="1"/>
      <dgm:spPr/>
      <dgm:t>
        <a:bodyPr/>
        <a:lstStyle/>
        <a:p>
          <a:pPr>
            <a:lnSpc>
              <a:spcPct val="100000"/>
            </a:lnSpc>
          </a:pPr>
          <a:r>
            <a:rPr lang="en-US" sz="1800">
              <a:latin typeface="Times New Roman" panose="02020603050405020304" pitchFamily="18" charset="0"/>
              <a:cs typeface="Times New Roman" panose="02020603050405020304" pitchFamily="18" charset="0"/>
            </a:rPr>
            <a:t>Understanding the case study</a:t>
          </a:r>
        </a:p>
      </dgm:t>
    </dgm:pt>
    <dgm:pt modelId="{B950C338-0EBA-4E6C-9400-4FB53520D238}" type="parTrans" cxnId="{AF87C70B-1C98-49E1-9FB4-FB06014CF654}">
      <dgm:prSet/>
      <dgm:spPr/>
      <dgm:t>
        <a:bodyPr/>
        <a:lstStyle/>
        <a:p>
          <a:endParaRPr lang="en-US" sz="1800">
            <a:latin typeface="Times New Roman" panose="02020603050405020304" pitchFamily="18" charset="0"/>
            <a:cs typeface="Times New Roman" panose="02020603050405020304" pitchFamily="18" charset="0"/>
          </a:endParaRPr>
        </a:p>
      </dgm:t>
    </dgm:pt>
    <dgm:pt modelId="{87DB14B7-3477-4605-8508-48EA7BE48CAA}" type="sibTrans" cxnId="{AF87C70B-1C98-49E1-9FB4-FB06014CF654}">
      <dgm:prSet/>
      <dgm:spPr/>
      <dgm:t>
        <a:bodyPr/>
        <a:lstStyle/>
        <a:p>
          <a:endParaRPr lang="en-US" sz="1800">
            <a:latin typeface="Times New Roman" panose="02020603050405020304" pitchFamily="18" charset="0"/>
            <a:cs typeface="Times New Roman" panose="02020603050405020304" pitchFamily="18" charset="0"/>
          </a:endParaRPr>
        </a:p>
      </dgm:t>
    </dgm:pt>
    <dgm:pt modelId="{CBD54834-F0F6-4CA3-B680-2E4E666C9E84}">
      <dgm:prSet custT="1"/>
      <dgm:spPr/>
      <dgm:t>
        <a:bodyPr/>
        <a:lstStyle/>
        <a:p>
          <a:pPr>
            <a:lnSpc>
              <a:spcPct val="100000"/>
            </a:lnSpc>
          </a:pPr>
          <a:r>
            <a:rPr lang="en-US" sz="1800">
              <a:latin typeface="Times New Roman" panose="02020603050405020304" pitchFamily="18" charset="0"/>
              <a:cs typeface="Times New Roman" panose="02020603050405020304" pitchFamily="18" charset="0"/>
            </a:rPr>
            <a:t>Case study solution design</a:t>
          </a:r>
        </a:p>
      </dgm:t>
    </dgm:pt>
    <dgm:pt modelId="{7CDF7004-4F09-48DF-AE0C-1098414D8B9C}" type="parTrans" cxnId="{02674FDA-C076-4AD9-8B42-7EE37C488A3B}">
      <dgm:prSet/>
      <dgm:spPr/>
      <dgm:t>
        <a:bodyPr/>
        <a:lstStyle/>
        <a:p>
          <a:endParaRPr lang="en-US" sz="1800">
            <a:latin typeface="Times New Roman" panose="02020603050405020304" pitchFamily="18" charset="0"/>
            <a:cs typeface="Times New Roman" panose="02020603050405020304" pitchFamily="18" charset="0"/>
          </a:endParaRPr>
        </a:p>
      </dgm:t>
    </dgm:pt>
    <dgm:pt modelId="{ACB03A0D-E6B6-4CC4-A778-60C9B9791AB6}" type="sibTrans" cxnId="{02674FDA-C076-4AD9-8B42-7EE37C488A3B}">
      <dgm:prSet/>
      <dgm:spPr/>
      <dgm:t>
        <a:bodyPr/>
        <a:lstStyle/>
        <a:p>
          <a:endParaRPr lang="en-US" sz="1800">
            <a:latin typeface="Times New Roman" panose="02020603050405020304" pitchFamily="18" charset="0"/>
            <a:cs typeface="Times New Roman" panose="02020603050405020304" pitchFamily="18" charset="0"/>
          </a:endParaRPr>
        </a:p>
      </dgm:t>
    </dgm:pt>
    <dgm:pt modelId="{F7417080-FFA5-42B9-9AE5-B9547BDA668F}">
      <dgm:prSet custT="1"/>
      <dgm:spPr/>
      <dgm:t>
        <a:bodyPr/>
        <a:lstStyle/>
        <a:p>
          <a:pPr>
            <a:lnSpc>
              <a:spcPct val="100000"/>
            </a:lnSpc>
          </a:pPr>
          <a:r>
            <a:rPr lang="en-US" sz="1800">
              <a:latin typeface="Times New Roman" panose="02020603050405020304" pitchFamily="18" charset="0"/>
              <a:cs typeface="Times New Roman" panose="02020603050405020304" pitchFamily="18" charset="0"/>
            </a:rPr>
            <a:t>Case study Implementation</a:t>
          </a:r>
        </a:p>
      </dgm:t>
    </dgm:pt>
    <dgm:pt modelId="{B8A07392-0EC3-459F-95CF-0B0031859A58}" type="parTrans" cxnId="{19FA4101-61B3-4CAF-AA53-577BABE4ECEE}">
      <dgm:prSet/>
      <dgm:spPr/>
      <dgm:t>
        <a:bodyPr/>
        <a:lstStyle/>
        <a:p>
          <a:endParaRPr lang="en-US" sz="1800">
            <a:latin typeface="Times New Roman" panose="02020603050405020304" pitchFamily="18" charset="0"/>
            <a:cs typeface="Times New Roman" panose="02020603050405020304" pitchFamily="18" charset="0"/>
          </a:endParaRPr>
        </a:p>
      </dgm:t>
    </dgm:pt>
    <dgm:pt modelId="{DDCA6844-87C1-400C-A4E7-2BB81B1F7E8B}" type="sibTrans" cxnId="{19FA4101-61B3-4CAF-AA53-577BABE4ECEE}">
      <dgm:prSet/>
      <dgm:spPr/>
      <dgm:t>
        <a:bodyPr/>
        <a:lstStyle/>
        <a:p>
          <a:endParaRPr lang="en-US" sz="1800">
            <a:latin typeface="Times New Roman" panose="02020603050405020304" pitchFamily="18" charset="0"/>
            <a:cs typeface="Times New Roman" panose="02020603050405020304" pitchFamily="18" charset="0"/>
          </a:endParaRPr>
        </a:p>
      </dgm:t>
    </dgm:pt>
    <dgm:pt modelId="{78843980-CD9E-4F64-A00E-4A0AA1AA8B92}">
      <dgm:prSet custT="1"/>
      <dgm:spPr/>
      <dgm:t>
        <a:bodyPr/>
        <a:lstStyle/>
        <a:p>
          <a:pPr>
            <a:lnSpc>
              <a:spcPct val="100000"/>
            </a:lnSpc>
          </a:pPr>
          <a:r>
            <a:rPr lang="en-US" sz="1800">
              <a:latin typeface="Times New Roman" panose="02020603050405020304" pitchFamily="18" charset="0"/>
              <a:cs typeface="Times New Roman" panose="02020603050405020304" pitchFamily="18" charset="0"/>
            </a:rPr>
            <a:t>Learnings</a:t>
          </a:r>
        </a:p>
      </dgm:t>
    </dgm:pt>
    <dgm:pt modelId="{5C610AFD-C5D4-46E1-BC2E-0B6C50543CE0}" type="parTrans" cxnId="{05C628AA-360B-49A0-BF7F-66DFF3E7110F}">
      <dgm:prSet/>
      <dgm:spPr/>
      <dgm:t>
        <a:bodyPr/>
        <a:lstStyle/>
        <a:p>
          <a:endParaRPr lang="en-US" sz="1800">
            <a:latin typeface="Times New Roman" panose="02020603050405020304" pitchFamily="18" charset="0"/>
            <a:cs typeface="Times New Roman" panose="02020603050405020304" pitchFamily="18" charset="0"/>
          </a:endParaRPr>
        </a:p>
      </dgm:t>
    </dgm:pt>
    <dgm:pt modelId="{32E90AF9-6AA5-412D-AF6B-0B3EC6BD8D07}" type="sibTrans" cxnId="{05C628AA-360B-49A0-BF7F-66DFF3E7110F}">
      <dgm:prSet/>
      <dgm:spPr/>
      <dgm:t>
        <a:bodyPr/>
        <a:lstStyle/>
        <a:p>
          <a:endParaRPr lang="en-US" sz="1800">
            <a:latin typeface="Times New Roman" panose="02020603050405020304" pitchFamily="18" charset="0"/>
            <a:cs typeface="Times New Roman" panose="02020603050405020304" pitchFamily="18" charset="0"/>
          </a:endParaRPr>
        </a:p>
      </dgm:t>
    </dgm:pt>
    <dgm:pt modelId="{FDF85DE4-24C4-4A4E-8939-DAA148CB4816}" type="pres">
      <dgm:prSet presAssocID="{B8D23240-99BF-41A6-8B33-15175142B91A}" presName="root" presStyleCnt="0">
        <dgm:presLayoutVars>
          <dgm:dir/>
          <dgm:resizeHandles val="exact"/>
        </dgm:presLayoutVars>
      </dgm:prSet>
      <dgm:spPr/>
    </dgm:pt>
    <dgm:pt modelId="{B85CE5E1-4D5B-4B7E-A260-E501A73A386B}" type="pres">
      <dgm:prSet presAssocID="{579691A1-6CEF-41F1-AF7D-C2991D6B5D5C}" presName="compNode" presStyleCnt="0"/>
      <dgm:spPr/>
    </dgm:pt>
    <dgm:pt modelId="{AD764704-082F-4B66-9856-6DCB1BDD31EE}" type="pres">
      <dgm:prSet presAssocID="{579691A1-6CEF-41F1-AF7D-C2991D6B5D5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DC6EBE8-3735-4C19-8A77-66616F7BBED1}" type="pres">
      <dgm:prSet presAssocID="{579691A1-6CEF-41F1-AF7D-C2991D6B5D5C}" presName="spaceRect" presStyleCnt="0"/>
      <dgm:spPr/>
    </dgm:pt>
    <dgm:pt modelId="{6C92FC47-CCA7-405F-A7BA-BFAC7A6D99EF}" type="pres">
      <dgm:prSet presAssocID="{579691A1-6CEF-41F1-AF7D-C2991D6B5D5C}" presName="textRect" presStyleLbl="revTx" presStyleIdx="0" presStyleCnt="5">
        <dgm:presLayoutVars>
          <dgm:chMax val="1"/>
          <dgm:chPref val="1"/>
        </dgm:presLayoutVars>
      </dgm:prSet>
      <dgm:spPr/>
    </dgm:pt>
    <dgm:pt modelId="{8129DB35-DDC2-47F8-BD04-DEE49900AE11}" type="pres">
      <dgm:prSet presAssocID="{621CED24-070D-459A-94E5-8C7E7FB82127}" presName="sibTrans" presStyleCnt="0"/>
      <dgm:spPr/>
    </dgm:pt>
    <dgm:pt modelId="{28B30D0B-06AF-4F67-BAC9-C9BB7EE8D6E1}" type="pres">
      <dgm:prSet presAssocID="{0FD6A9C0-919B-4276-BEB0-507204F3F1D5}" presName="compNode" presStyleCnt="0"/>
      <dgm:spPr/>
    </dgm:pt>
    <dgm:pt modelId="{B5522070-5444-449D-B27F-63B5FCEA5024}" type="pres">
      <dgm:prSet presAssocID="{0FD6A9C0-919B-4276-BEB0-507204F3F1D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D4AB7A3-6038-4633-A770-A716AA2CDAC6}" type="pres">
      <dgm:prSet presAssocID="{0FD6A9C0-919B-4276-BEB0-507204F3F1D5}" presName="spaceRect" presStyleCnt="0"/>
      <dgm:spPr/>
    </dgm:pt>
    <dgm:pt modelId="{D5DC2EB5-A80D-449D-A190-F79FB5E91D76}" type="pres">
      <dgm:prSet presAssocID="{0FD6A9C0-919B-4276-BEB0-507204F3F1D5}" presName="textRect" presStyleLbl="revTx" presStyleIdx="1" presStyleCnt="5">
        <dgm:presLayoutVars>
          <dgm:chMax val="1"/>
          <dgm:chPref val="1"/>
        </dgm:presLayoutVars>
      </dgm:prSet>
      <dgm:spPr/>
    </dgm:pt>
    <dgm:pt modelId="{75993CC2-8121-4174-8532-1AB9CFCF2CE0}" type="pres">
      <dgm:prSet presAssocID="{87DB14B7-3477-4605-8508-48EA7BE48CAA}" presName="sibTrans" presStyleCnt="0"/>
      <dgm:spPr/>
    </dgm:pt>
    <dgm:pt modelId="{73C50839-916F-4055-8E30-2D3288A85611}" type="pres">
      <dgm:prSet presAssocID="{CBD54834-F0F6-4CA3-B680-2E4E666C9E84}" presName="compNode" presStyleCnt="0"/>
      <dgm:spPr/>
    </dgm:pt>
    <dgm:pt modelId="{E8F11CD3-C88B-4761-BB3B-2F808084B324}" type="pres">
      <dgm:prSet presAssocID="{CBD54834-F0F6-4CA3-B680-2E4E666C9E8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199B0FF2-61CC-4A65-B394-1C9766783DB7}" type="pres">
      <dgm:prSet presAssocID="{CBD54834-F0F6-4CA3-B680-2E4E666C9E84}" presName="spaceRect" presStyleCnt="0"/>
      <dgm:spPr/>
    </dgm:pt>
    <dgm:pt modelId="{B1F0304B-4C7B-4243-9E19-A3054D974A77}" type="pres">
      <dgm:prSet presAssocID="{CBD54834-F0F6-4CA3-B680-2E4E666C9E84}" presName="textRect" presStyleLbl="revTx" presStyleIdx="2" presStyleCnt="5">
        <dgm:presLayoutVars>
          <dgm:chMax val="1"/>
          <dgm:chPref val="1"/>
        </dgm:presLayoutVars>
      </dgm:prSet>
      <dgm:spPr/>
    </dgm:pt>
    <dgm:pt modelId="{0F86D45E-29E5-4590-BB76-7F447E303FAC}" type="pres">
      <dgm:prSet presAssocID="{ACB03A0D-E6B6-4CC4-A778-60C9B9791AB6}" presName="sibTrans" presStyleCnt="0"/>
      <dgm:spPr/>
    </dgm:pt>
    <dgm:pt modelId="{CC1DA923-3D7D-4065-B1FE-633628D08EA3}" type="pres">
      <dgm:prSet presAssocID="{F7417080-FFA5-42B9-9AE5-B9547BDA668F}" presName="compNode" presStyleCnt="0"/>
      <dgm:spPr/>
    </dgm:pt>
    <dgm:pt modelId="{C81730D4-4677-4198-8A6D-1F3661BB5F54}" type="pres">
      <dgm:prSet presAssocID="{F7417080-FFA5-42B9-9AE5-B9547BDA668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6014CEFA-FE96-4ABF-9862-E2F32B3F7B24}" type="pres">
      <dgm:prSet presAssocID="{F7417080-FFA5-42B9-9AE5-B9547BDA668F}" presName="spaceRect" presStyleCnt="0"/>
      <dgm:spPr/>
    </dgm:pt>
    <dgm:pt modelId="{A8795A17-B2A6-424B-8D65-E6A757A2332C}" type="pres">
      <dgm:prSet presAssocID="{F7417080-FFA5-42B9-9AE5-B9547BDA668F}" presName="textRect" presStyleLbl="revTx" presStyleIdx="3" presStyleCnt="5">
        <dgm:presLayoutVars>
          <dgm:chMax val="1"/>
          <dgm:chPref val="1"/>
        </dgm:presLayoutVars>
      </dgm:prSet>
      <dgm:spPr/>
    </dgm:pt>
    <dgm:pt modelId="{AE4B09F5-17AC-4206-9C96-62CA9973FAFA}" type="pres">
      <dgm:prSet presAssocID="{DDCA6844-87C1-400C-A4E7-2BB81B1F7E8B}" presName="sibTrans" presStyleCnt="0"/>
      <dgm:spPr/>
    </dgm:pt>
    <dgm:pt modelId="{619CA10D-4A48-4A6E-87E3-28233CB7111E}" type="pres">
      <dgm:prSet presAssocID="{78843980-CD9E-4F64-A00E-4A0AA1AA8B92}" presName="compNode" presStyleCnt="0"/>
      <dgm:spPr/>
    </dgm:pt>
    <dgm:pt modelId="{B5A1831F-6731-47B2-97D8-FA7C37975CA7}" type="pres">
      <dgm:prSet presAssocID="{78843980-CD9E-4F64-A00E-4A0AA1AA8B9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417AAABC-62F5-43DB-A9C8-4EFF76AE0E4C}" type="pres">
      <dgm:prSet presAssocID="{78843980-CD9E-4F64-A00E-4A0AA1AA8B92}" presName="spaceRect" presStyleCnt="0"/>
      <dgm:spPr/>
    </dgm:pt>
    <dgm:pt modelId="{AC12F447-05F8-4D4B-9EFD-6FFF7D498261}" type="pres">
      <dgm:prSet presAssocID="{78843980-CD9E-4F64-A00E-4A0AA1AA8B92}" presName="textRect" presStyleLbl="revTx" presStyleIdx="4" presStyleCnt="5">
        <dgm:presLayoutVars>
          <dgm:chMax val="1"/>
          <dgm:chPref val="1"/>
        </dgm:presLayoutVars>
      </dgm:prSet>
      <dgm:spPr/>
    </dgm:pt>
  </dgm:ptLst>
  <dgm:cxnLst>
    <dgm:cxn modelId="{19FA4101-61B3-4CAF-AA53-577BABE4ECEE}" srcId="{B8D23240-99BF-41A6-8B33-15175142B91A}" destId="{F7417080-FFA5-42B9-9AE5-B9547BDA668F}" srcOrd="3" destOrd="0" parTransId="{B8A07392-0EC3-459F-95CF-0B0031859A58}" sibTransId="{DDCA6844-87C1-400C-A4E7-2BB81B1F7E8B}"/>
    <dgm:cxn modelId="{AF87C70B-1C98-49E1-9FB4-FB06014CF654}" srcId="{B8D23240-99BF-41A6-8B33-15175142B91A}" destId="{0FD6A9C0-919B-4276-BEB0-507204F3F1D5}" srcOrd="1" destOrd="0" parTransId="{B950C338-0EBA-4E6C-9400-4FB53520D238}" sibTransId="{87DB14B7-3477-4605-8508-48EA7BE48CAA}"/>
    <dgm:cxn modelId="{DB0DEF39-D72C-4BAE-9C01-E08DFEEC92A4}" type="presOf" srcId="{0FD6A9C0-919B-4276-BEB0-507204F3F1D5}" destId="{D5DC2EB5-A80D-449D-A190-F79FB5E91D76}" srcOrd="0" destOrd="0" presId="urn:microsoft.com/office/officeart/2018/2/layout/IconLabelList"/>
    <dgm:cxn modelId="{0B61366A-D021-4ACC-9128-A61CDE557C4A}" srcId="{B8D23240-99BF-41A6-8B33-15175142B91A}" destId="{579691A1-6CEF-41F1-AF7D-C2991D6B5D5C}" srcOrd="0" destOrd="0" parTransId="{E89EEB1D-2745-4636-904C-3D828B3AA050}" sibTransId="{621CED24-070D-459A-94E5-8C7E7FB82127}"/>
    <dgm:cxn modelId="{FF8B329B-C932-4AE5-AC5A-851EDA87478E}" type="presOf" srcId="{CBD54834-F0F6-4CA3-B680-2E4E666C9E84}" destId="{B1F0304B-4C7B-4243-9E19-A3054D974A77}" srcOrd="0" destOrd="0" presId="urn:microsoft.com/office/officeart/2018/2/layout/IconLabelList"/>
    <dgm:cxn modelId="{05C628AA-360B-49A0-BF7F-66DFF3E7110F}" srcId="{B8D23240-99BF-41A6-8B33-15175142B91A}" destId="{78843980-CD9E-4F64-A00E-4A0AA1AA8B92}" srcOrd="4" destOrd="0" parTransId="{5C610AFD-C5D4-46E1-BC2E-0B6C50543CE0}" sibTransId="{32E90AF9-6AA5-412D-AF6B-0B3EC6BD8D07}"/>
    <dgm:cxn modelId="{8AAAD5D6-E859-4151-AF4E-9A208F6EA6DB}" type="presOf" srcId="{579691A1-6CEF-41F1-AF7D-C2991D6B5D5C}" destId="{6C92FC47-CCA7-405F-A7BA-BFAC7A6D99EF}" srcOrd="0" destOrd="0" presId="urn:microsoft.com/office/officeart/2018/2/layout/IconLabelList"/>
    <dgm:cxn modelId="{02674FDA-C076-4AD9-8B42-7EE37C488A3B}" srcId="{B8D23240-99BF-41A6-8B33-15175142B91A}" destId="{CBD54834-F0F6-4CA3-B680-2E4E666C9E84}" srcOrd="2" destOrd="0" parTransId="{7CDF7004-4F09-48DF-AE0C-1098414D8B9C}" sibTransId="{ACB03A0D-E6B6-4CC4-A778-60C9B9791AB6}"/>
    <dgm:cxn modelId="{05ED42E7-76C0-41BC-964F-358244C84360}" type="presOf" srcId="{B8D23240-99BF-41A6-8B33-15175142B91A}" destId="{FDF85DE4-24C4-4A4E-8939-DAA148CB4816}" srcOrd="0" destOrd="0" presId="urn:microsoft.com/office/officeart/2018/2/layout/IconLabelList"/>
    <dgm:cxn modelId="{B6FBD4F7-CB7F-4D28-A143-24EB125846DB}" type="presOf" srcId="{78843980-CD9E-4F64-A00E-4A0AA1AA8B92}" destId="{AC12F447-05F8-4D4B-9EFD-6FFF7D498261}" srcOrd="0" destOrd="0" presId="urn:microsoft.com/office/officeart/2018/2/layout/IconLabelList"/>
    <dgm:cxn modelId="{61C75AFC-2122-465B-AD6E-70C763DC9263}" type="presOf" srcId="{F7417080-FFA5-42B9-9AE5-B9547BDA668F}" destId="{A8795A17-B2A6-424B-8D65-E6A757A2332C}" srcOrd="0" destOrd="0" presId="urn:microsoft.com/office/officeart/2018/2/layout/IconLabelList"/>
    <dgm:cxn modelId="{836F17DE-A607-4FC7-845D-8A86C045BB37}" type="presParOf" srcId="{FDF85DE4-24C4-4A4E-8939-DAA148CB4816}" destId="{B85CE5E1-4D5B-4B7E-A260-E501A73A386B}" srcOrd="0" destOrd="0" presId="urn:microsoft.com/office/officeart/2018/2/layout/IconLabelList"/>
    <dgm:cxn modelId="{9DF4A6EA-395D-4D13-B2A8-9820F2DC5EEF}" type="presParOf" srcId="{B85CE5E1-4D5B-4B7E-A260-E501A73A386B}" destId="{AD764704-082F-4B66-9856-6DCB1BDD31EE}" srcOrd="0" destOrd="0" presId="urn:microsoft.com/office/officeart/2018/2/layout/IconLabelList"/>
    <dgm:cxn modelId="{D642901A-7C19-48B3-B573-BE31945B6390}" type="presParOf" srcId="{B85CE5E1-4D5B-4B7E-A260-E501A73A386B}" destId="{7DC6EBE8-3735-4C19-8A77-66616F7BBED1}" srcOrd="1" destOrd="0" presId="urn:microsoft.com/office/officeart/2018/2/layout/IconLabelList"/>
    <dgm:cxn modelId="{B4734CEA-DCD4-4F15-B5EB-F8341BC25322}" type="presParOf" srcId="{B85CE5E1-4D5B-4B7E-A260-E501A73A386B}" destId="{6C92FC47-CCA7-405F-A7BA-BFAC7A6D99EF}" srcOrd="2" destOrd="0" presId="urn:microsoft.com/office/officeart/2018/2/layout/IconLabelList"/>
    <dgm:cxn modelId="{0156528B-E52C-4F8C-A8CE-0894030114E1}" type="presParOf" srcId="{FDF85DE4-24C4-4A4E-8939-DAA148CB4816}" destId="{8129DB35-DDC2-47F8-BD04-DEE49900AE11}" srcOrd="1" destOrd="0" presId="urn:microsoft.com/office/officeart/2018/2/layout/IconLabelList"/>
    <dgm:cxn modelId="{6A53B6A0-D699-4622-996A-367518839CFB}" type="presParOf" srcId="{FDF85DE4-24C4-4A4E-8939-DAA148CB4816}" destId="{28B30D0B-06AF-4F67-BAC9-C9BB7EE8D6E1}" srcOrd="2" destOrd="0" presId="urn:microsoft.com/office/officeart/2018/2/layout/IconLabelList"/>
    <dgm:cxn modelId="{50C361CD-7626-4270-AE42-9BD55D1022C9}" type="presParOf" srcId="{28B30D0B-06AF-4F67-BAC9-C9BB7EE8D6E1}" destId="{B5522070-5444-449D-B27F-63B5FCEA5024}" srcOrd="0" destOrd="0" presId="urn:microsoft.com/office/officeart/2018/2/layout/IconLabelList"/>
    <dgm:cxn modelId="{C11E893D-96FD-451D-85B1-F9878FCEFF54}" type="presParOf" srcId="{28B30D0B-06AF-4F67-BAC9-C9BB7EE8D6E1}" destId="{3D4AB7A3-6038-4633-A770-A716AA2CDAC6}" srcOrd="1" destOrd="0" presId="urn:microsoft.com/office/officeart/2018/2/layout/IconLabelList"/>
    <dgm:cxn modelId="{4EC372CC-193D-4A76-BE7D-4448BDE1EB3E}" type="presParOf" srcId="{28B30D0B-06AF-4F67-BAC9-C9BB7EE8D6E1}" destId="{D5DC2EB5-A80D-449D-A190-F79FB5E91D76}" srcOrd="2" destOrd="0" presId="urn:microsoft.com/office/officeart/2018/2/layout/IconLabelList"/>
    <dgm:cxn modelId="{AD25280A-76CE-425C-BB36-0FE47CADC4D0}" type="presParOf" srcId="{FDF85DE4-24C4-4A4E-8939-DAA148CB4816}" destId="{75993CC2-8121-4174-8532-1AB9CFCF2CE0}" srcOrd="3" destOrd="0" presId="urn:microsoft.com/office/officeart/2018/2/layout/IconLabelList"/>
    <dgm:cxn modelId="{5421BDB3-A1DE-4FFD-9120-1DB8D33ACF63}" type="presParOf" srcId="{FDF85DE4-24C4-4A4E-8939-DAA148CB4816}" destId="{73C50839-916F-4055-8E30-2D3288A85611}" srcOrd="4" destOrd="0" presId="urn:microsoft.com/office/officeart/2018/2/layout/IconLabelList"/>
    <dgm:cxn modelId="{83C9AE20-D2F2-4B58-9DED-BE5CC1B270A6}" type="presParOf" srcId="{73C50839-916F-4055-8E30-2D3288A85611}" destId="{E8F11CD3-C88B-4761-BB3B-2F808084B324}" srcOrd="0" destOrd="0" presId="urn:microsoft.com/office/officeart/2018/2/layout/IconLabelList"/>
    <dgm:cxn modelId="{BED83573-D9B9-4C2E-8CFE-3A8768CEA300}" type="presParOf" srcId="{73C50839-916F-4055-8E30-2D3288A85611}" destId="{199B0FF2-61CC-4A65-B394-1C9766783DB7}" srcOrd="1" destOrd="0" presId="urn:microsoft.com/office/officeart/2018/2/layout/IconLabelList"/>
    <dgm:cxn modelId="{0ADBBCD5-B909-4F47-A7D9-5654A2077491}" type="presParOf" srcId="{73C50839-916F-4055-8E30-2D3288A85611}" destId="{B1F0304B-4C7B-4243-9E19-A3054D974A77}" srcOrd="2" destOrd="0" presId="urn:microsoft.com/office/officeart/2018/2/layout/IconLabelList"/>
    <dgm:cxn modelId="{0AC55560-1EB6-41B1-B8B3-4F7B7B7E87AE}" type="presParOf" srcId="{FDF85DE4-24C4-4A4E-8939-DAA148CB4816}" destId="{0F86D45E-29E5-4590-BB76-7F447E303FAC}" srcOrd="5" destOrd="0" presId="urn:microsoft.com/office/officeart/2018/2/layout/IconLabelList"/>
    <dgm:cxn modelId="{DC2DAD8B-8DD8-4051-BF45-FF6366B52490}" type="presParOf" srcId="{FDF85DE4-24C4-4A4E-8939-DAA148CB4816}" destId="{CC1DA923-3D7D-4065-B1FE-633628D08EA3}" srcOrd="6" destOrd="0" presId="urn:microsoft.com/office/officeart/2018/2/layout/IconLabelList"/>
    <dgm:cxn modelId="{F7382086-8113-4211-8305-8A304EDF208E}" type="presParOf" srcId="{CC1DA923-3D7D-4065-B1FE-633628D08EA3}" destId="{C81730D4-4677-4198-8A6D-1F3661BB5F54}" srcOrd="0" destOrd="0" presId="urn:microsoft.com/office/officeart/2018/2/layout/IconLabelList"/>
    <dgm:cxn modelId="{58CD500A-4A8C-49CE-B1EF-A6E4ACA97555}" type="presParOf" srcId="{CC1DA923-3D7D-4065-B1FE-633628D08EA3}" destId="{6014CEFA-FE96-4ABF-9862-E2F32B3F7B24}" srcOrd="1" destOrd="0" presId="urn:microsoft.com/office/officeart/2018/2/layout/IconLabelList"/>
    <dgm:cxn modelId="{B2036809-88D9-427D-96D6-3FE8275FC4D4}" type="presParOf" srcId="{CC1DA923-3D7D-4065-B1FE-633628D08EA3}" destId="{A8795A17-B2A6-424B-8D65-E6A757A2332C}" srcOrd="2" destOrd="0" presId="urn:microsoft.com/office/officeart/2018/2/layout/IconLabelList"/>
    <dgm:cxn modelId="{D6C9765F-377B-427F-8480-4D08477E8FC9}" type="presParOf" srcId="{FDF85DE4-24C4-4A4E-8939-DAA148CB4816}" destId="{AE4B09F5-17AC-4206-9C96-62CA9973FAFA}" srcOrd="7" destOrd="0" presId="urn:microsoft.com/office/officeart/2018/2/layout/IconLabelList"/>
    <dgm:cxn modelId="{DBF86B17-57C3-499B-B2F8-D71D9FF3BFF1}" type="presParOf" srcId="{FDF85DE4-24C4-4A4E-8939-DAA148CB4816}" destId="{619CA10D-4A48-4A6E-87E3-28233CB7111E}" srcOrd="8" destOrd="0" presId="urn:microsoft.com/office/officeart/2018/2/layout/IconLabelList"/>
    <dgm:cxn modelId="{D23A75BC-F544-429C-86BF-1DF71EE46D23}" type="presParOf" srcId="{619CA10D-4A48-4A6E-87E3-28233CB7111E}" destId="{B5A1831F-6731-47B2-97D8-FA7C37975CA7}" srcOrd="0" destOrd="0" presId="urn:microsoft.com/office/officeart/2018/2/layout/IconLabelList"/>
    <dgm:cxn modelId="{EF5FB048-2EEB-4456-A947-7B0848718558}" type="presParOf" srcId="{619CA10D-4A48-4A6E-87E3-28233CB7111E}" destId="{417AAABC-62F5-43DB-A9C8-4EFF76AE0E4C}" srcOrd="1" destOrd="0" presId="urn:microsoft.com/office/officeart/2018/2/layout/IconLabelList"/>
    <dgm:cxn modelId="{69046C6C-5EFA-4F7A-8E1D-BCC7574FB183}" type="presParOf" srcId="{619CA10D-4A48-4A6E-87E3-28233CB7111E}" destId="{AC12F447-05F8-4D4B-9EFD-6FFF7D49826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64704-082F-4B66-9856-6DCB1BDD31EE}">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2FC47-CCA7-405F-A7BA-BFAC7A6D99EF}">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Automation Overview</a:t>
          </a:r>
        </a:p>
      </dsp:txBody>
      <dsp:txXfrm>
        <a:off x="127800" y="2355670"/>
        <a:ext cx="1800000" cy="720000"/>
      </dsp:txXfrm>
    </dsp:sp>
    <dsp:sp modelId="{B5522070-5444-449D-B27F-63B5FCEA5024}">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2EB5-A80D-449D-A190-F79FB5E91D76}">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Understanding the case study</a:t>
          </a:r>
        </a:p>
      </dsp:txBody>
      <dsp:txXfrm>
        <a:off x="2242800" y="2355670"/>
        <a:ext cx="1800000" cy="720000"/>
      </dsp:txXfrm>
    </dsp:sp>
    <dsp:sp modelId="{E8F11CD3-C88B-4761-BB3B-2F808084B324}">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F0304B-4C7B-4243-9E19-A3054D974A77}">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Case study solution design</a:t>
          </a:r>
        </a:p>
      </dsp:txBody>
      <dsp:txXfrm>
        <a:off x="4357800" y="2355670"/>
        <a:ext cx="1800000" cy="720000"/>
      </dsp:txXfrm>
    </dsp:sp>
    <dsp:sp modelId="{C81730D4-4677-4198-8A6D-1F3661BB5F5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795A17-B2A6-424B-8D65-E6A757A2332C}">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Case study Implementation</a:t>
          </a:r>
        </a:p>
      </dsp:txBody>
      <dsp:txXfrm>
        <a:off x="6472800" y="2355670"/>
        <a:ext cx="1800000" cy="720000"/>
      </dsp:txXfrm>
    </dsp:sp>
    <dsp:sp modelId="{B5A1831F-6731-47B2-97D8-FA7C37975CA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12F447-05F8-4D4B-9EFD-6FFF7D498261}">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Learnings</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1/10/2024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10/01/2024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51D801BC-A339-CC2B-EA8A-E9C93D00272D}"/>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C0C32E7-B291-2245-4C42-04163CDC86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44811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9A30-0576-2545-8734-9B03AF70B12D}"/>
              </a:ext>
            </a:extLst>
          </p:cNvPr>
          <p:cNvSpPr>
            <a:spLocks noGrp="1"/>
          </p:cNvSpPr>
          <p:nvPr>
            <p:ph type="title"/>
          </p:nvPr>
        </p:nvSpPr>
        <p:spPr>
          <a:xfrm>
            <a:off x="838200" y="365125"/>
            <a:ext cx="10515600" cy="1325563"/>
          </a:xfrm>
          <a:prstGeom prst="rect">
            <a:avLst/>
          </a:prstGeom>
        </p:spPr>
        <p:txBody>
          <a:bodyPr/>
          <a:lstStyle>
            <a:lvl1pPr>
              <a:defRPr>
                <a:solidFill>
                  <a:srgbClr val="FF0000"/>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3" name="Straight Connector 2">
            <a:extLst>
              <a:ext uri="{FF2B5EF4-FFF2-40B4-BE49-F238E27FC236}">
                <a16:creationId xmlns:a16="http://schemas.microsoft.com/office/drawing/2014/main" id="{A996F1D3-05C1-8FA0-FDDC-98A67040A1E4}"/>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6A050D-335D-6674-285C-7F16BF6B73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406443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59DB-985C-DF9B-E36B-040F0A5C5F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8628C0-009A-5274-9A07-6FC3CCB00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D3247F-2B9E-3CF9-9F53-4B2B5F00EB35}"/>
              </a:ext>
            </a:extLst>
          </p:cNvPr>
          <p:cNvSpPr>
            <a:spLocks noGrp="1"/>
          </p:cNvSpPr>
          <p:nvPr>
            <p:ph type="dt" sz="half" idx="10"/>
          </p:nvPr>
        </p:nvSpPr>
        <p:spPr/>
        <p:txBody>
          <a:bodyPr/>
          <a:lstStyle/>
          <a:p>
            <a:fld id="{35EB558A-3A50-495C-9BF4-E89F5705CCE6}" type="datetimeFigureOut">
              <a:rPr lang="en-IN" smtClean="0"/>
              <a:t>10-01-2024</a:t>
            </a:fld>
            <a:endParaRPr lang="en-IN"/>
          </a:p>
        </p:txBody>
      </p:sp>
      <p:sp>
        <p:nvSpPr>
          <p:cNvPr id="5" name="Footer Placeholder 4">
            <a:extLst>
              <a:ext uri="{FF2B5EF4-FFF2-40B4-BE49-F238E27FC236}">
                <a16:creationId xmlns:a16="http://schemas.microsoft.com/office/drawing/2014/main" id="{68A43F04-71D2-6B6A-FEF0-63204096A0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9F9C84-8F19-828F-2597-635717DBD4CF}"/>
              </a:ext>
            </a:extLst>
          </p:cNvPr>
          <p:cNvSpPr>
            <a:spLocks noGrp="1"/>
          </p:cNvSpPr>
          <p:nvPr>
            <p:ph type="sldNum" sz="quarter" idx="12"/>
          </p:nvPr>
        </p:nvSpPr>
        <p:spPr/>
        <p:txBody>
          <a:bodyPr/>
          <a:lstStyle/>
          <a:p>
            <a:fld id="{1E171E4F-9C74-4E79-BFC0-DC9DF09E65AC}" type="slidenum">
              <a:rPr lang="en-IN" smtClean="0"/>
              <a:t>‹#›</a:t>
            </a:fld>
            <a:endParaRPr lang="en-IN"/>
          </a:p>
        </p:txBody>
      </p:sp>
    </p:spTree>
    <p:extLst>
      <p:ext uri="{BB962C8B-B14F-4D97-AF65-F5344CB8AC3E}">
        <p14:creationId xmlns:p14="http://schemas.microsoft.com/office/powerpoint/2010/main" val="1384110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720B-E183-E19C-C343-ECD490C8DB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78D5F7-7A10-E6CC-5CC9-DA5332779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94B226-F620-8F67-9BA8-41C8BC7B808B}"/>
              </a:ext>
            </a:extLst>
          </p:cNvPr>
          <p:cNvSpPr>
            <a:spLocks noGrp="1"/>
          </p:cNvSpPr>
          <p:nvPr>
            <p:ph type="dt" sz="half" idx="10"/>
          </p:nvPr>
        </p:nvSpPr>
        <p:spPr/>
        <p:txBody>
          <a:bodyPr/>
          <a:lstStyle/>
          <a:p>
            <a:fld id="{35EB558A-3A50-495C-9BF4-E89F5705CCE6}" type="datetimeFigureOut">
              <a:rPr lang="en-IN" smtClean="0"/>
              <a:t>10-01-2024</a:t>
            </a:fld>
            <a:endParaRPr lang="en-IN"/>
          </a:p>
        </p:txBody>
      </p:sp>
      <p:sp>
        <p:nvSpPr>
          <p:cNvPr id="5" name="Footer Placeholder 4">
            <a:extLst>
              <a:ext uri="{FF2B5EF4-FFF2-40B4-BE49-F238E27FC236}">
                <a16:creationId xmlns:a16="http://schemas.microsoft.com/office/drawing/2014/main" id="{1F391E7D-6DD1-73E1-A2EC-AB37C294C1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8AD163-C71B-B1B6-17B2-703BDD2D6C41}"/>
              </a:ext>
            </a:extLst>
          </p:cNvPr>
          <p:cNvSpPr>
            <a:spLocks noGrp="1"/>
          </p:cNvSpPr>
          <p:nvPr>
            <p:ph type="sldNum" sz="quarter" idx="12"/>
          </p:nvPr>
        </p:nvSpPr>
        <p:spPr/>
        <p:txBody>
          <a:bodyPr/>
          <a:lstStyle/>
          <a:p>
            <a:fld id="{1E171E4F-9C74-4E79-BFC0-DC9DF09E65AC}" type="slidenum">
              <a:rPr lang="en-IN" smtClean="0"/>
              <a:t>‹#›</a:t>
            </a:fld>
            <a:endParaRPr lang="en-IN"/>
          </a:p>
        </p:txBody>
      </p:sp>
      <p:pic>
        <p:nvPicPr>
          <p:cNvPr id="7" name="Graphic 6">
            <a:extLst>
              <a:ext uri="{FF2B5EF4-FFF2-40B4-BE49-F238E27FC236}">
                <a16:creationId xmlns:a16="http://schemas.microsoft.com/office/drawing/2014/main" id="{3207062D-1385-7310-66E0-939D39DD69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08086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8"/>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60" imgH="360" progId="TCLayout.ActiveDocument.1">
                  <p:embed/>
                </p:oleObj>
              </mc:Choice>
              <mc:Fallback>
                <p:oleObj name="think-cell Slide" r:id="rId19"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 id="2147483667" r:id="rId14"/>
    <p:sldLayoutId id="2147483668"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bin"/><Relationship Id="rId1" Type="http://schemas.openxmlformats.org/officeDocument/2006/relationships/slideLayout" Target="../slideLayouts/slideLayout16.xml"/><Relationship Id="rId5" Type="http://schemas.openxmlformats.org/officeDocument/2006/relationships/image" Target="../media/image53.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16.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6.xml"/><Relationship Id="rId4" Type="http://schemas.openxmlformats.org/officeDocument/2006/relationships/image" Target="../media/image24.jpeg"/></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a:t> </a:t>
            </a:r>
          </a:p>
        </p:txBody>
      </p:sp>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539615" y="2622542"/>
            <a:ext cx="10525125" cy="1678408"/>
          </a:xfrm>
        </p:spPr>
        <p:txBody>
          <a:bodyPr anchor="b">
            <a:spAutoFit/>
          </a:bodyPr>
          <a:lstStyle/>
          <a:p>
            <a:r>
              <a:rPr lang="en-US" sz="3200"/>
              <a:t>Certification in Advanced Tech Service Engineering</a:t>
            </a:r>
          </a:p>
          <a:p>
            <a:r>
              <a:rPr lang="en-US" sz="3200"/>
              <a:t>Capstone Project</a:t>
            </a:r>
          </a:p>
          <a:p>
            <a:r>
              <a:rPr lang="en-US" sz="3200"/>
              <a:t>Case Study-2(Automation)</a:t>
            </a:r>
          </a:p>
        </p:txBody>
      </p:sp>
      <p:sp>
        <p:nvSpPr>
          <p:cNvPr id="13" name="TextBox 12">
            <a:extLst>
              <a:ext uri="{FF2B5EF4-FFF2-40B4-BE49-F238E27FC236}">
                <a16:creationId xmlns:a16="http://schemas.microsoft.com/office/drawing/2014/main" id="{C48F8DD6-A1B3-8126-FAC3-218B712C7FFB}"/>
              </a:ext>
            </a:extLst>
          </p:cNvPr>
          <p:cNvSpPr txBox="1"/>
          <p:nvPr/>
        </p:nvSpPr>
        <p:spPr>
          <a:xfrm>
            <a:off x="671842" y="4646264"/>
            <a:ext cx="5022574" cy="923330"/>
          </a:xfrm>
          <a:prstGeom prst="rect">
            <a:avLst/>
          </a:prstGeom>
          <a:noFill/>
        </p:spPr>
        <p:txBody>
          <a:bodyPr wrap="square" lIns="91440" tIns="45720" rIns="91440" bIns="45720" rtlCol="0" anchor="t">
            <a:spAutoFit/>
          </a:bodyPr>
          <a:lstStyle/>
          <a:p>
            <a:r>
              <a:rPr lang="en-IN" b="1">
                <a:solidFill>
                  <a:schemeClr val="bg1"/>
                </a:solidFill>
              </a:rPr>
              <a:t>TSE Batch2</a:t>
            </a:r>
          </a:p>
          <a:p>
            <a:r>
              <a:rPr lang="en-IN" b="1">
                <a:solidFill>
                  <a:schemeClr val="bg1"/>
                </a:solidFill>
              </a:rPr>
              <a:t>Team-3</a:t>
            </a:r>
            <a:endParaRPr lang="en-IN" b="1">
              <a:solidFill>
                <a:schemeClr val="bg1"/>
              </a:solidFill>
              <a:cs typeface="Arial"/>
            </a:endParaRPr>
          </a:p>
          <a:p>
            <a:r>
              <a:rPr lang="en-IN" b="1">
                <a:solidFill>
                  <a:schemeClr val="bg1"/>
                </a:solidFill>
              </a:rPr>
              <a:t>11/29/2023</a:t>
            </a:r>
            <a:endParaRPr lang="en-IN" b="1">
              <a:solidFill>
                <a:schemeClr val="bg1"/>
              </a:solidFill>
              <a:cs typeface="Arial"/>
            </a:endParaRPr>
          </a:p>
        </p:txBody>
      </p:sp>
      <p:grpSp>
        <p:nvGrpSpPr>
          <p:cNvPr id="7" name="Group 6">
            <a:extLst>
              <a:ext uri="{FF2B5EF4-FFF2-40B4-BE49-F238E27FC236}">
                <a16:creationId xmlns:a16="http://schemas.microsoft.com/office/drawing/2014/main" id="{EE9BE476-4E72-25F2-C6F4-5EDE100DBBAE}"/>
              </a:ext>
            </a:extLst>
          </p:cNvPr>
          <p:cNvGrpSpPr/>
          <p:nvPr/>
        </p:nvGrpSpPr>
        <p:grpSpPr>
          <a:xfrm>
            <a:off x="6096000" y="705079"/>
            <a:ext cx="5864661" cy="714125"/>
            <a:chOff x="6202495" y="826265"/>
            <a:chExt cx="5864661" cy="714125"/>
          </a:xfrm>
        </p:grpSpPr>
        <p:sp>
          <p:nvSpPr>
            <p:cNvPr id="4" name="Rectangle 3">
              <a:extLst>
                <a:ext uri="{FF2B5EF4-FFF2-40B4-BE49-F238E27FC236}">
                  <a16:creationId xmlns:a16="http://schemas.microsoft.com/office/drawing/2014/main" id="{257E4052-6DA1-D515-8D8A-1312F8C28638}"/>
                </a:ext>
              </a:extLst>
            </p:cNvPr>
            <p:cNvSpPr/>
            <p:nvPr/>
          </p:nvSpPr>
          <p:spPr>
            <a:xfrm>
              <a:off x="6202495" y="826265"/>
              <a:ext cx="5864661" cy="714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82B8CC9-895E-6761-4A3A-B66A225CD8D0}"/>
                </a:ext>
              </a:extLst>
            </p:cNvPr>
            <p:cNvPicPr>
              <a:picLocks noChangeAspect="1"/>
            </p:cNvPicPr>
            <p:nvPr/>
          </p:nvPicPr>
          <p:blipFill>
            <a:blip r:embed="rId2"/>
            <a:stretch>
              <a:fillRect/>
            </a:stretch>
          </p:blipFill>
          <p:spPr>
            <a:xfrm>
              <a:off x="6268138" y="838659"/>
              <a:ext cx="5715000" cy="685800"/>
            </a:xfrm>
            <a:prstGeom prst="rect">
              <a:avLst/>
            </a:prstGeom>
          </p:spPr>
        </p:pic>
      </p:gr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indent="-457200">
              <a:buFont typeface="+mj-lt"/>
              <a:buAutoNum type="arabicPeriod"/>
            </a:pPr>
            <a:r>
              <a:rPr lang="en-US" sz="2000" dirty="0">
                <a:solidFill>
                  <a:schemeClr val="tx1"/>
                </a:solidFill>
              </a:rPr>
              <a:t>Try to find and fetch the csv or xlsx files information from each source path.</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2F4B82-A682-E68E-13F5-673844C22685}"/>
              </a:ext>
            </a:extLst>
          </p:cNvPr>
          <p:cNvPicPr>
            <a:picLocks noChangeAspect="1"/>
          </p:cNvPicPr>
          <p:nvPr/>
        </p:nvPicPr>
        <p:blipFill>
          <a:blip r:embed="rId2"/>
          <a:stretch>
            <a:fillRect/>
          </a:stretch>
        </p:blipFill>
        <p:spPr>
          <a:xfrm>
            <a:off x="1137090" y="1982611"/>
            <a:ext cx="6956133" cy="3501353"/>
          </a:xfrm>
          <a:prstGeom prst="rect">
            <a:avLst/>
          </a:prstGeom>
        </p:spPr>
      </p:pic>
    </p:spTree>
    <p:extLst>
      <p:ext uri="{BB962C8B-B14F-4D97-AF65-F5344CB8AC3E}">
        <p14:creationId xmlns:p14="http://schemas.microsoft.com/office/powerpoint/2010/main" val="252134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indent="-457200">
              <a:buFont typeface="+mj-lt"/>
              <a:buAutoNum type="arabicPeriod"/>
            </a:pPr>
            <a:r>
              <a:rPr lang="en-US" sz="2000">
                <a:solidFill>
                  <a:schemeClr val="tx1"/>
                </a:solidFill>
              </a:rPr>
              <a:t>If the files are not found. We need to repeat the process up to 3 times every 1 hour .</a:t>
            </a:r>
          </a:p>
          <a:p>
            <a:pPr marL="457200" indent="-457200">
              <a:buFont typeface="+mj-lt"/>
              <a:buAutoNum type="arabicPeriod"/>
            </a:pPr>
            <a:r>
              <a:rPr lang="en-US" sz="2000">
                <a:solidFill>
                  <a:schemeClr val="tx1"/>
                </a:solidFill>
              </a:rPr>
              <a:t>If we failed to gather data even after 3 attempts the main process will end.</a:t>
            </a:r>
            <a:endParaRPr lang="en-US" sz="2000">
              <a:solidFill>
                <a:schemeClr val="tx1"/>
              </a:solidFill>
              <a:cs typeface="Aria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4EA61F2-4362-3B08-7AC7-D8824A93B412}"/>
              </a:ext>
            </a:extLst>
          </p:cNvPr>
          <p:cNvPicPr>
            <a:picLocks noChangeAspect="1"/>
          </p:cNvPicPr>
          <p:nvPr/>
        </p:nvPicPr>
        <p:blipFill>
          <a:blip r:embed="rId2"/>
          <a:stretch>
            <a:fillRect/>
          </a:stretch>
        </p:blipFill>
        <p:spPr>
          <a:xfrm>
            <a:off x="196538" y="2327222"/>
            <a:ext cx="11663198" cy="3195589"/>
          </a:xfrm>
          <a:prstGeom prst="rect">
            <a:avLst/>
          </a:prstGeom>
        </p:spPr>
      </p:pic>
    </p:spTree>
    <p:extLst>
      <p:ext uri="{BB962C8B-B14F-4D97-AF65-F5344CB8AC3E}">
        <p14:creationId xmlns:p14="http://schemas.microsoft.com/office/powerpoint/2010/main" val="2176523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mj-lt"/>
              <a:buAutoNum type="arabicPeriod"/>
            </a:pPr>
            <a:r>
              <a:rPr lang="en-US" sz="2000">
                <a:solidFill>
                  <a:schemeClr val="tx1"/>
                </a:solidFill>
              </a:rPr>
              <a:t>Categorizing incident data by agreed priority definitions.</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3C3701-763C-F83A-B0CD-E68214E4CCFC}"/>
              </a:ext>
            </a:extLst>
          </p:cNvPr>
          <p:cNvPicPr>
            <a:picLocks noChangeAspect="1"/>
          </p:cNvPicPr>
          <p:nvPr/>
        </p:nvPicPr>
        <p:blipFill>
          <a:blip r:embed="rId2"/>
          <a:stretch>
            <a:fillRect/>
          </a:stretch>
        </p:blipFill>
        <p:spPr>
          <a:xfrm>
            <a:off x="1396758" y="2071617"/>
            <a:ext cx="9398483" cy="2714765"/>
          </a:xfrm>
          <a:prstGeom prst="rect">
            <a:avLst/>
          </a:prstGeom>
        </p:spPr>
      </p:pic>
    </p:spTree>
    <p:extLst>
      <p:ext uri="{BB962C8B-B14F-4D97-AF65-F5344CB8AC3E}">
        <p14:creationId xmlns:p14="http://schemas.microsoft.com/office/powerpoint/2010/main" val="34787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mj-lt"/>
              <a:buAutoNum type="arabicPeriod"/>
            </a:pPr>
            <a:r>
              <a:rPr lang="en-US" sz="2000" dirty="0">
                <a:solidFill>
                  <a:schemeClr val="tx1"/>
                </a:solidFill>
              </a:rPr>
              <a:t>Segregating priority wise data into 5 different Encrypted files  </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F15D2D0-0067-3194-970B-9B21E93542EF}"/>
              </a:ext>
            </a:extLst>
          </p:cNvPr>
          <p:cNvPicPr>
            <a:picLocks noChangeAspect="1"/>
          </p:cNvPicPr>
          <p:nvPr/>
        </p:nvPicPr>
        <p:blipFill>
          <a:blip r:embed="rId2"/>
          <a:stretch>
            <a:fillRect/>
          </a:stretch>
        </p:blipFill>
        <p:spPr>
          <a:xfrm>
            <a:off x="1056186" y="1837227"/>
            <a:ext cx="5313419" cy="3086440"/>
          </a:xfrm>
          <a:prstGeom prst="rect">
            <a:avLst/>
          </a:prstGeom>
        </p:spPr>
      </p:pic>
      <p:pic>
        <p:nvPicPr>
          <p:cNvPr id="10" name="Picture 9">
            <a:extLst>
              <a:ext uri="{FF2B5EF4-FFF2-40B4-BE49-F238E27FC236}">
                <a16:creationId xmlns:a16="http://schemas.microsoft.com/office/drawing/2014/main" id="{6AD4CE20-30D9-9648-C037-0FE8005B76C5}"/>
              </a:ext>
            </a:extLst>
          </p:cNvPr>
          <p:cNvPicPr>
            <a:picLocks noChangeAspect="1"/>
          </p:cNvPicPr>
          <p:nvPr/>
        </p:nvPicPr>
        <p:blipFill>
          <a:blip r:embed="rId3"/>
          <a:stretch>
            <a:fillRect/>
          </a:stretch>
        </p:blipFill>
        <p:spPr>
          <a:xfrm>
            <a:off x="762915" y="5392626"/>
            <a:ext cx="11133511" cy="666142"/>
          </a:xfrm>
          <a:prstGeom prst="rect">
            <a:avLst/>
          </a:prstGeom>
        </p:spPr>
      </p:pic>
      <p:pic>
        <p:nvPicPr>
          <p:cNvPr id="12" name="Picture 11">
            <a:extLst>
              <a:ext uri="{FF2B5EF4-FFF2-40B4-BE49-F238E27FC236}">
                <a16:creationId xmlns:a16="http://schemas.microsoft.com/office/drawing/2014/main" id="{4DA12A15-A428-B288-8B28-ACA747609CD0}"/>
              </a:ext>
            </a:extLst>
          </p:cNvPr>
          <p:cNvPicPr>
            <a:picLocks noChangeAspect="1"/>
          </p:cNvPicPr>
          <p:nvPr/>
        </p:nvPicPr>
        <p:blipFill>
          <a:blip r:embed="rId4"/>
          <a:stretch>
            <a:fillRect/>
          </a:stretch>
        </p:blipFill>
        <p:spPr>
          <a:xfrm>
            <a:off x="6849946" y="1837227"/>
            <a:ext cx="4407386" cy="2150770"/>
          </a:xfrm>
          <a:prstGeom prst="rect">
            <a:avLst/>
          </a:prstGeom>
        </p:spPr>
      </p:pic>
    </p:spTree>
    <p:extLst>
      <p:ext uri="{BB962C8B-B14F-4D97-AF65-F5344CB8AC3E}">
        <p14:creationId xmlns:p14="http://schemas.microsoft.com/office/powerpoint/2010/main" val="522999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4326FE-E670-4E41-C2B0-B400A9E1B472}"/>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B90850C8-ACBE-5F89-7C2C-A8F60B15FD3B}"/>
              </a:ext>
            </a:extLst>
          </p:cNvPr>
          <p:cNvSpPr txBox="1"/>
          <p:nvPr/>
        </p:nvSpPr>
        <p:spPr>
          <a:xfrm>
            <a:off x="9419853" y="1093193"/>
            <a:ext cx="2743200"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Decrypting and processing each files and calculating the resolution time and SLA breach for </a:t>
            </a:r>
            <a:r>
              <a:rPr lang="en-US" sz="2000" dirty="0" err="1"/>
              <a:t>ech</a:t>
            </a:r>
            <a:r>
              <a:rPr lang="en-US" sz="2000" dirty="0"/>
              <a:t> Incident. </a:t>
            </a:r>
          </a:p>
          <a:p>
            <a:r>
              <a:rPr lang="en-US" sz="2000" dirty="0"/>
              <a:t>Which helped to identify the T</a:t>
            </a:r>
            <a:r>
              <a:rPr lang="en-US" sz="2000" u="sng" dirty="0"/>
              <a:t>op5 Resolvers</a:t>
            </a:r>
            <a:r>
              <a:rPr lang="en-US" sz="2000" dirty="0"/>
              <a:t>,</a:t>
            </a:r>
            <a:r>
              <a:rPr lang="en-US" sz="2000" u="sng" dirty="0"/>
              <a:t>Top5 Resolvers during Holiday, Top5 INC exceed SLA </a:t>
            </a:r>
            <a:r>
              <a:rPr lang="en-US" sz="2000" dirty="0"/>
              <a:t>and the Resolution rate for each resolver.</a:t>
            </a:r>
            <a:endParaRPr lang="en-US" sz="2000" dirty="0">
              <a:cs typeface="Arial"/>
            </a:endParaRPr>
          </a:p>
          <a:p>
            <a:endParaRPr lang="en-US" sz="2000" dirty="0">
              <a:cs typeface="Arial"/>
            </a:endParaRPr>
          </a:p>
        </p:txBody>
      </p:sp>
      <p:pic>
        <p:nvPicPr>
          <p:cNvPr id="12" name="Picture 11">
            <a:extLst>
              <a:ext uri="{FF2B5EF4-FFF2-40B4-BE49-F238E27FC236}">
                <a16:creationId xmlns:a16="http://schemas.microsoft.com/office/drawing/2014/main" id="{96DA0362-9B74-91DF-AD38-1FEEAFF27F5E}"/>
              </a:ext>
            </a:extLst>
          </p:cNvPr>
          <p:cNvPicPr>
            <a:picLocks noChangeAspect="1"/>
          </p:cNvPicPr>
          <p:nvPr/>
        </p:nvPicPr>
        <p:blipFill rotWithShape="1">
          <a:blip r:embed="rId2"/>
          <a:srcRect r="5734"/>
          <a:stretch/>
        </p:blipFill>
        <p:spPr>
          <a:xfrm>
            <a:off x="618490" y="946407"/>
            <a:ext cx="8659029" cy="5712977"/>
          </a:xfrm>
          <a:prstGeom prst="rect">
            <a:avLst/>
          </a:prstGeom>
        </p:spPr>
      </p:pic>
    </p:spTree>
    <p:extLst>
      <p:ext uri="{BB962C8B-B14F-4D97-AF65-F5344CB8AC3E}">
        <p14:creationId xmlns:p14="http://schemas.microsoft.com/office/powerpoint/2010/main" val="271645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64E887-D032-A42A-DC38-BDF509C66523}"/>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5EAFD58-8960-81A0-1154-1C02BB0622BF}"/>
              </a:ext>
            </a:extLst>
          </p:cNvPr>
          <p:cNvPicPr>
            <a:picLocks noChangeAspect="1"/>
          </p:cNvPicPr>
          <p:nvPr/>
        </p:nvPicPr>
        <p:blipFill>
          <a:blip r:embed="rId2"/>
          <a:stretch>
            <a:fillRect/>
          </a:stretch>
        </p:blipFill>
        <p:spPr>
          <a:xfrm>
            <a:off x="648116" y="1011504"/>
            <a:ext cx="9139027" cy="5765121"/>
          </a:xfrm>
          <a:prstGeom prst="rect">
            <a:avLst/>
          </a:prstGeom>
        </p:spPr>
      </p:pic>
    </p:spTree>
    <p:extLst>
      <p:ext uri="{BB962C8B-B14F-4D97-AF65-F5344CB8AC3E}">
        <p14:creationId xmlns:p14="http://schemas.microsoft.com/office/powerpoint/2010/main" val="3233196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indent="-457200">
              <a:buFont typeface="+mj-lt"/>
              <a:buAutoNum type="arabicPeriod"/>
            </a:pPr>
            <a:r>
              <a:rPr lang="en-US" sz="2000">
                <a:solidFill>
                  <a:schemeClr val="tx1"/>
                </a:solidFill>
              </a:rPr>
              <a:t>Created summary &amp; insights for each of the output file. Top 5 resolvers overall.</a:t>
            </a:r>
          </a:p>
          <a:p>
            <a:pPr marL="457200" indent="-457200">
              <a:buFont typeface="+mj-lt"/>
              <a:buAutoNum type="arabicPeriod"/>
            </a:pPr>
            <a:endParaRPr lang="en-US" sz="200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3006108-B7A7-2E59-D4C1-3C1089A9AADD}"/>
              </a:ext>
            </a:extLst>
          </p:cNvPr>
          <p:cNvPicPr>
            <a:picLocks noChangeAspect="1"/>
          </p:cNvPicPr>
          <p:nvPr/>
        </p:nvPicPr>
        <p:blipFill>
          <a:blip r:embed="rId2"/>
          <a:stretch>
            <a:fillRect/>
          </a:stretch>
        </p:blipFill>
        <p:spPr>
          <a:xfrm>
            <a:off x="723441" y="1833018"/>
            <a:ext cx="4932377" cy="4826532"/>
          </a:xfrm>
          <a:prstGeom prst="rect">
            <a:avLst/>
          </a:prstGeom>
        </p:spPr>
      </p:pic>
      <p:pic>
        <p:nvPicPr>
          <p:cNvPr id="10" name="Picture 9">
            <a:extLst>
              <a:ext uri="{FF2B5EF4-FFF2-40B4-BE49-F238E27FC236}">
                <a16:creationId xmlns:a16="http://schemas.microsoft.com/office/drawing/2014/main" id="{1B28B3CC-3E9F-1A33-7524-794D97B5D0F9}"/>
              </a:ext>
            </a:extLst>
          </p:cNvPr>
          <p:cNvPicPr>
            <a:picLocks noChangeAspect="1"/>
          </p:cNvPicPr>
          <p:nvPr/>
        </p:nvPicPr>
        <p:blipFill>
          <a:blip r:embed="rId3"/>
          <a:stretch>
            <a:fillRect/>
          </a:stretch>
        </p:blipFill>
        <p:spPr>
          <a:xfrm>
            <a:off x="5907415" y="2229292"/>
            <a:ext cx="4953546" cy="2828178"/>
          </a:xfrm>
          <a:prstGeom prst="rect">
            <a:avLst/>
          </a:prstGeom>
        </p:spPr>
      </p:pic>
    </p:spTree>
    <p:extLst>
      <p:ext uri="{BB962C8B-B14F-4D97-AF65-F5344CB8AC3E}">
        <p14:creationId xmlns:p14="http://schemas.microsoft.com/office/powerpoint/2010/main" val="569549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682A14-78BC-1DC1-E7D8-B622F7A6E89E}"/>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indent="-457200">
              <a:buAutoNum type="arabicPeriod"/>
            </a:pPr>
            <a:r>
              <a:rPr lang="en-US" sz="2000">
                <a:solidFill>
                  <a:schemeClr val="tx1"/>
                </a:solidFill>
              </a:rPr>
              <a:t>Created summary &amp; insights for each of the output file. Top 5 resolvers during Holidays.</a:t>
            </a:r>
            <a:endParaRPr lang="en-US">
              <a:solidFill>
                <a:schemeClr val="tx1"/>
              </a:solidFill>
            </a:endParaRPr>
          </a:p>
          <a:p>
            <a:pPr marL="457200" indent="-457200">
              <a:buFont typeface="+mj-lt"/>
              <a:buAutoNum type="arabicPeriod"/>
            </a:pPr>
            <a:endParaRPr lang="en-US" sz="2000">
              <a:solidFill>
                <a:schemeClr val="tx1"/>
              </a:solidFill>
            </a:endParaRPr>
          </a:p>
        </p:txBody>
      </p:sp>
      <p:pic>
        <p:nvPicPr>
          <p:cNvPr id="7" name="Picture 6">
            <a:extLst>
              <a:ext uri="{FF2B5EF4-FFF2-40B4-BE49-F238E27FC236}">
                <a16:creationId xmlns:a16="http://schemas.microsoft.com/office/drawing/2014/main" id="{1CBAF32C-4247-0F68-1180-A90641CD98B5}"/>
              </a:ext>
            </a:extLst>
          </p:cNvPr>
          <p:cNvPicPr>
            <a:picLocks noChangeAspect="1"/>
          </p:cNvPicPr>
          <p:nvPr/>
        </p:nvPicPr>
        <p:blipFill>
          <a:blip r:embed="rId2"/>
          <a:stretch>
            <a:fillRect/>
          </a:stretch>
        </p:blipFill>
        <p:spPr>
          <a:xfrm>
            <a:off x="846288" y="1949542"/>
            <a:ext cx="4722697" cy="4593597"/>
          </a:xfrm>
          <a:prstGeom prst="rect">
            <a:avLst/>
          </a:prstGeom>
        </p:spPr>
      </p:pic>
      <p:pic>
        <p:nvPicPr>
          <p:cNvPr id="8" name="Picture 7" descr="A screenshot of a table&#10;&#10;Description automatically generated">
            <a:extLst>
              <a:ext uri="{FF2B5EF4-FFF2-40B4-BE49-F238E27FC236}">
                <a16:creationId xmlns:a16="http://schemas.microsoft.com/office/drawing/2014/main" id="{5A0DE7E0-A5B3-0075-A0D3-5A1841A8CB6B}"/>
              </a:ext>
            </a:extLst>
          </p:cNvPr>
          <p:cNvPicPr>
            <a:picLocks noChangeAspect="1"/>
          </p:cNvPicPr>
          <p:nvPr/>
        </p:nvPicPr>
        <p:blipFill>
          <a:blip r:embed="rId3"/>
          <a:stretch>
            <a:fillRect/>
          </a:stretch>
        </p:blipFill>
        <p:spPr>
          <a:xfrm>
            <a:off x="5520456" y="2274608"/>
            <a:ext cx="5446384" cy="3100581"/>
          </a:xfrm>
          <a:prstGeom prst="rect">
            <a:avLst/>
          </a:prstGeom>
        </p:spPr>
      </p:pic>
    </p:spTree>
    <p:extLst>
      <p:ext uri="{BB962C8B-B14F-4D97-AF65-F5344CB8AC3E}">
        <p14:creationId xmlns:p14="http://schemas.microsoft.com/office/powerpoint/2010/main" val="3553041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16921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mj-lt"/>
              <a:buAutoNum type="arabicPeriod"/>
            </a:pPr>
            <a:r>
              <a:rPr lang="en-US" sz="2000" dirty="0">
                <a:solidFill>
                  <a:schemeClr val="tx1"/>
                </a:solidFill>
              </a:rPr>
              <a:t>Created summary &amp; insights for each of the output file </a:t>
            </a:r>
            <a:br>
              <a:rPr lang="en-US" sz="2000" dirty="0">
                <a:solidFill>
                  <a:schemeClr val="tx1"/>
                </a:solidFill>
              </a:rPr>
            </a:br>
            <a:r>
              <a:rPr lang="en-US" sz="2000" dirty="0">
                <a:solidFill>
                  <a:schemeClr val="tx1"/>
                </a:solidFill>
              </a:rPr>
              <a:t>where top 5 incidents which exceeded the SLA</a:t>
            </a:r>
          </a:p>
          <a:p>
            <a:pPr marL="457200" indent="-457200">
              <a:buFont typeface="+mj-lt"/>
              <a:buAutoNum type="arabicPeriod"/>
            </a:pPr>
            <a:endParaRPr lang="en-US" sz="2000" dirty="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696D88-FF33-1C6C-BCC5-28251673FAA7}"/>
              </a:ext>
            </a:extLst>
          </p:cNvPr>
          <p:cNvPicPr>
            <a:picLocks noChangeAspect="1"/>
          </p:cNvPicPr>
          <p:nvPr/>
        </p:nvPicPr>
        <p:blipFill>
          <a:blip r:embed="rId2"/>
          <a:stretch>
            <a:fillRect/>
          </a:stretch>
        </p:blipFill>
        <p:spPr>
          <a:xfrm>
            <a:off x="676900" y="1859918"/>
            <a:ext cx="5474303" cy="4703752"/>
          </a:xfrm>
          <a:prstGeom prst="rect">
            <a:avLst/>
          </a:prstGeom>
        </p:spPr>
      </p:pic>
      <p:pic>
        <p:nvPicPr>
          <p:cNvPr id="9" name="Picture 8">
            <a:extLst>
              <a:ext uri="{FF2B5EF4-FFF2-40B4-BE49-F238E27FC236}">
                <a16:creationId xmlns:a16="http://schemas.microsoft.com/office/drawing/2014/main" id="{5447F309-D31F-A090-93CA-2D9A6FFA5AA4}"/>
              </a:ext>
            </a:extLst>
          </p:cNvPr>
          <p:cNvPicPr>
            <a:picLocks noChangeAspect="1"/>
          </p:cNvPicPr>
          <p:nvPr/>
        </p:nvPicPr>
        <p:blipFill>
          <a:blip r:embed="rId3"/>
          <a:stretch>
            <a:fillRect/>
          </a:stretch>
        </p:blipFill>
        <p:spPr>
          <a:xfrm>
            <a:off x="6299293" y="2274736"/>
            <a:ext cx="5457368" cy="2798542"/>
          </a:xfrm>
          <a:prstGeom prst="rect">
            <a:avLst/>
          </a:prstGeom>
        </p:spPr>
      </p:pic>
    </p:spTree>
    <p:extLst>
      <p:ext uri="{BB962C8B-B14F-4D97-AF65-F5344CB8AC3E}">
        <p14:creationId xmlns:p14="http://schemas.microsoft.com/office/powerpoint/2010/main" val="1215350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mj-lt"/>
              <a:buAutoNum type="arabicPeriod"/>
            </a:pPr>
            <a:r>
              <a:rPr lang="en-US" sz="2000">
                <a:solidFill>
                  <a:schemeClr val="tx1"/>
                </a:solidFill>
              </a:rPr>
              <a:t>Summary for output files which indicates the </a:t>
            </a:r>
            <a:br>
              <a:rPr lang="en-US" sz="2000">
                <a:solidFill>
                  <a:schemeClr val="tx1"/>
                </a:solidFill>
              </a:rPr>
            </a:br>
            <a:r>
              <a:rPr lang="en-US" sz="2000">
                <a:solidFill>
                  <a:schemeClr val="tx1"/>
                </a:solidFill>
              </a:rPr>
              <a:t>resolution rates for each resolver.</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073910A-76F0-FEAB-34C7-0AF524E54C94}"/>
              </a:ext>
            </a:extLst>
          </p:cNvPr>
          <p:cNvPicPr>
            <a:picLocks noChangeAspect="1"/>
          </p:cNvPicPr>
          <p:nvPr/>
        </p:nvPicPr>
        <p:blipFill>
          <a:blip r:embed="rId2"/>
          <a:stretch>
            <a:fillRect/>
          </a:stretch>
        </p:blipFill>
        <p:spPr>
          <a:xfrm>
            <a:off x="6620933" y="0"/>
            <a:ext cx="4227041" cy="8030181"/>
          </a:xfrm>
          <a:prstGeom prst="rect">
            <a:avLst/>
          </a:prstGeom>
        </p:spPr>
      </p:pic>
    </p:spTree>
    <p:extLst>
      <p:ext uri="{BB962C8B-B14F-4D97-AF65-F5344CB8AC3E}">
        <p14:creationId xmlns:p14="http://schemas.microsoft.com/office/powerpoint/2010/main" val="3079790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494616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Plan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134736"/>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ü"/>
            </a:pPr>
            <a:r>
              <a:rPr lang="en-US" sz="2000">
                <a:solidFill>
                  <a:schemeClr val="tx1"/>
                </a:solidFill>
              </a:rPr>
              <a:t>Team introduction</a:t>
            </a:r>
          </a:p>
          <a:p>
            <a:pPr marL="342900" indent="-342900">
              <a:buFont typeface="Wingdings" panose="05000000000000000000" pitchFamily="2" charset="2"/>
              <a:buChar char="ü"/>
            </a:pPr>
            <a:endParaRPr lang="en-US" sz="2000">
              <a:solidFill>
                <a:schemeClr val="tx1"/>
              </a:solidFill>
            </a:endParaRPr>
          </a:p>
          <a:p>
            <a:pPr marL="342900" indent="-342900">
              <a:buFont typeface="Wingdings" panose="05000000000000000000" pitchFamily="2" charset="2"/>
              <a:buChar char="ü"/>
            </a:pPr>
            <a:r>
              <a:rPr lang="en-US" sz="2000">
                <a:solidFill>
                  <a:schemeClr val="tx1"/>
                </a:solidFill>
              </a:rPr>
              <a:t>Case study overview</a:t>
            </a:r>
          </a:p>
          <a:p>
            <a:pPr marL="342900" indent="-342900">
              <a:buFont typeface="Wingdings" panose="05000000000000000000" pitchFamily="2" charset="2"/>
              <a:buChar char="ü"/>
            </a:pPr>
            <a:endParaRPr lang="en-US" sz="2000">
              <a:solidFill>
                <a:schemeClr val="tx1"/>
              </a:solidFill>
            </a:endParaRPr>
          </a:p>
          <a:p>
            <a:pPr marL="342900" indent="-342900">
              <a:buFont typeface="Wingdings" panose="05000000000000000000" pitchFamily="2" charset="2"/>
              <a:buChar char="ü"/>
            </a:pPr>
            <a:r>
              <a:rPr lang="en-US" sz="2000">
                <a:solidFill>
                  <a:schemeClr val="tx1"/>
                </a:solidFill>
              </a:rPr>
              <a:t>Integration with Walmart Business Process/Resource</a:t>
            </a:r>
          </a:p>
          <a:p>
            <a:pPr marL="342900" indent="-342900">
              <a:buFont typeface="Wingdings" panose="05000000000000000000" pitchFamily="2" charset="2"/>
              <a:buChar char="ü"/>
            </a:pPr>
            <a:endParaRPr lang="en-US" sz="2000">
              <a:solidFill>
                <a:schemeClr val="tx1"/>
              </a:solidFill>
            </a:endParaRPr>
          </a:p>
          <a:p>
            <a:pPr marL="342900" indent="-342900">
              <a:buFont typeface="Wingdings" panose="05000000000000000000" pitchFamily="2" charset="2"/>
              <a:buChar char="ü"/>
            </a:pPr>
            <a:r>
              <a:rPr lang="en-US" sz="2000">
                <a:solidFill>
                  <a:schemeClr val="tx1"/>
                </a:solidFill>
              </a:rPr>
              <a:t>Business Impact</a:t>
            </a:r>
          </a:p>
          <a:p>
            <a:pPr marL="342900" indent="-342900">
              <a:buFont typeface="Wingdings" panose="05000000000000000000" pitchFamily="2" charset="2"/>
              <a:buChar char="ü"/>
            </a:pPr>
            <a:endParaRPr lang="en-US" sz="2000">
              <a:solidFill>
                <a:schemeClr val="tx1"/>
              </a:solidFill>
            </a:endParaRPr>
          </a:p>
          <a:p>
            <a:pPr marL="342900" indent="-342900">
              <a:buFont typeface="Wingdings" panose="05000000000000000000" pitchFamily="2" charset="2"/>
              <a:buChar char="ü"/>
            </a:pPr>
            <a:r>
              <a:rPr lang="en-US" sz="2000">
                <a:solidFill>
                  <a:schemeClr val="tx1"/>
                </a:solidFill>
              </a:rPr>
              <a:t>Case study solution design &amp; solution implementation</a:t>
            </a:r>
          </a:p>
          <a:p>
            <a:pPr marL="342900" indent="-342900">
              <a:buFont typeface="Wingdings" panose="05000000000000000000" pitchFamily="2" charset="2"/>
              <a:buChar char="ü"/>
            </a:pPr>
            <a:endParaRPr lang="en-US" sz="2000">
              <a:solidFill>
                <a:schemeClr val="tx1"/>
              </a:solidFill>
            </a:endParaRPr>
          </a:p>
          <a:p>
            <a:pPr marL="342900" indent="-342900">
              <a:buFont typeface="Wingdings" panose="05000000000000000000" pitchFamily="2" charset="2"/>
              <a:buChar char="ü"/>
            </a:pPr>
            <a:r>
              <a:rPr lang="en-US" sz="2000">
                <a:solidFill>
                  <a:schemeClr val="tx1"/>
                </a:solidFill>
              </a:rPr>
              <a:t>Challenges &amp; errors encountered during solution design</a:t>
            </a:r>
          </a:p>
          <a:p>
            <a:pPr marL="342900" indent="-342900">
              <a:buFont typeface="Wingdings" panose="05000000000000000000" pitchFamily="2" charset="2"/>
              <a:buChar char="ü"/>
            </a:pPr>
            <a:endParaRPr lang="en-US" sz="2000">
              <a:solidFill>
                <a:schemeClr val="tx1"/>
              </a:solidFill>
            </a:endParaRPr>
          </a:p>
          <a:p>
            <a:pPr marL="342900" indent="-342900">
              <a:buFont typeface="Wingdings" panose="05000000000000000000" pitchFamily="2" charset="2"/>
              <a:buChar char="ü"/>
            </a:pPr>
            <a:r>
              <a:rPr lang="en-US" sz="2000">
                <a:solidFill>
                  <a:schemeClr val="tx1"/>
                </a:solidFill>
              </a:rPr>
              <a:t>Learnings &amp; enhancements</a:t>
            </a:r>
          </a:p>
          <a:p>
            <a:pPr marL="342900" indent="-342900">
              <a:buFont typeface="Wingdings" panose="05000000000000000000" pitchFamily="2" charset="2"/>
              <a:buChar char="ü"/>
            </a:pPr>
            <a:endParaRPr lang="en-US" sz="2000">
              <a:solidFill>
                <a:schemeClr val="tx1"/>
              </a:solidFill>
            </a:endParaRPr>
          </a:p>
          <a:p>
            <a:pPr marL="342900" indent="-342900">
              <a:buFont typeface="Wingdings" panose="05000000000000000000" pitchFamily="2" charset="2"/>
              <a:buChar char="ü"/>
            </a:pPr>
            <a:r>
              <a:rPr lang="en-US" sz="2000">
                <a:solidFill>
                  <a:schemeClr val="tx1"/>
                </a:solidFill>
              </a:rPr>
              <a:t>Manager’s feedback</a:t>
            </a:r>
          </a:p>
          <a:p>
            <a:pPr marL="342900" indent="-342900">
              <a:buFont typeface="Wingdings" panose="05000000000000000000" pitchFamily="2" charset="2"/>
              <a:buChar char="ü"/>
            </a:pPr>
            <a:endParaRPr lang="en-US" sz="2000">
              <a:solidFill>
                <a:schemeClr val="tx1"/>
              </a:solidFill>
            </a:endParaRPr>
          </a:p>
          <a:p>
            <a:pPr marL="342900" indent="-342900">
              <a:buFont typeface="Wingdings" panose="05000000000000000000" pitchFamily="2" charset="2"/>
              <a:buChar char="ü"/>
            </a:pPr>
            <a:r>
              <a:rPr lang="en-US" sz="2000">
                <a:solidFill>
                  <a:schemeClr val="tx1"/>
                </a:solidFill>
              </a:rPr>
              <a:t>What extra has been implemented in the case study</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18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mj-lt"/>
              <a:buAutoNum type="arabicPeriod"/>
            </a:pPr>
            <a:r>
              <a:rPr lang="en-US" sz="2000">
                <a:solidFill>
                  <a:schemeClr val="tx1"/>
                </a:solidFill>
              </a:rPr>
              <a:t>These reports are Shared over email to Process Head. Those mails are attached for reference.</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D152D0C5-8CD6-C2C0-0E38-48846D9CD3C1}"/>
              </a:ext>
            </a:extLst>
          </p:cNvPr>
          <p:cNvGraphicFramePr>
            <a:graphicFrameLocks noChangeAspect="1"/>
          </p:cNvGraphicFramePr>
          <p:nvPr>
            <p:extLst>
              <p:ext uri="{D42A27DB-BD31-4B8C-83A1-F6EECF244321}">
                <p14:modId xmlns:p14="http://schemas.microsoft.com/office/powerpoint/2010/main" val="1955527831"/>
              </p:ext>
            </p:extLst>
          </p:nvPr>
        </p:nvGraphicFramePr>
        <p:xfrm>
          <a:off x="2045758" y="2583392"/>
          <a:ext cx="1263650" cy="512763"/>
        </p:xfrm>
        <a:graphic>
          <a:graphicData uri="http://schemas.openxmlformats.org/presentationml/2006/ole">
            <mc:AlternateContent xmlns:mc="http://schemas.openxmlformats.org/markup-compatibility/2006">
              <mc:Choice xmlns:v="urn:schemas-microsoft-com:vml" Requires="v">
                <p:oleObj name="Packager Shell Object" showAsIcon="1" r:id="rId2" imgW="1263240" imgH="513360" progId="Package">
                  <p:embed/>
                </p:oleObj>
              </mc:Choice>
              <mc:Fallback>
                <p:oleObj name="Packager Shell Object" showAsIcon="1" r:id="rId2" imgW="1263240" imgH="513360" progId="Package">
                  <p:embed/>
                  <p:pic>
                    <p:nvPicPr>
                      <p:cNvPr id="4" name="Object 3">
                        <a:extLst>
                          <a:ext uri="{FF2B5EF4-FFF2-40B4-BE49-F238E27FC236}">
                            <a16:creationId xmlns:a16="http://schemas.microsoft.com/office/drawing/2014/main" id="{D152D0C5-8CD6-C2C0-0E38-48846D9CD3C1}"/>
                          </a:ext>
                        </a:extLst>
                      </p:cNvPr>
                      <p:cNvPicPr/>
                      <p:nvPr/>
                    </p:nvPicPr>
                    <p:blipFill>
                      <a:blip r:embed="rId3"/>
                      <a:stretch>
                        <a:fillRect/>
                      </a:stretch>
                    </p:blipFill>
                    <p:spPr>
                      <a:xfrm>
                        <a:off x="2045758" y="2583392"/>
                        <a:ext cx="1263650" cy="51276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32D3834-9629-D493-740F-B1797E5BF9DD}"/>
              </a:ext>
            </a:extLst>
          </p:cNvPr>
          <p:cNvGraphicFramePr>
            <a:graphicFrameLocks noChangeAspect="1"/>
          </p:cNvGraphicFramePr>
          <p:nvPr>
            <p:extLst>
              <p:ext uri="{D42A27DB-BD31-4B8C-83A1-F6EECF244321}">
                <p14:modId xmlns:p14="http://schemas.microsoft.com/office/powerpoint/2010/main" val="3615123922"/>
              </p:ext>
            </p:extLst>
          </p:nvPr>
        </p:nvGraphicFramePr>
        <p:xfrm>
          <a:off x="4530725" y="2651125"/>
          <a:ext cx="2743200" cy="512763"/>
        </p:xfrm>
        <a:graphic>
          <a:graphicData uri="http://schemas.openxmlformats.org/presentationml/2006/ole">
            <mc:AlternateContent xmlns:mc="http://schemas.openxmlformats.org/markup-compatibility/2006">
              <mc:Choice xmlns:v="urn:schemas-microsoft-com:vml" Requires="v">
                <p:oleObj name="Packager Shell Object" showAsIcon="1" r:id="rId4" imgW="2743560" imgH="513360" progId="Package">
                  <p:embed/>
                </p:oleObj>
              </mc:Choice>
              <mc:Fallback>
                <p:oleObj name="Packager Shell Object" showAsIcon="1" r:id="rId4" imgW="2743560" imgH="513360" progId="Package">
                  <p:embed/>
                  <p:pic>
                    <p:nvPicPr>
                      <p:cNvPr id="7" name="Object 6">
                        <a:extLst>
                          <a:ext uri="{FF2B5EF4-FFF2-40B4-BE49-F238E27FC236}">
                            <a16:creationId xmlns:a16="http://schemas.microsoft.com/office/drawing/2014/main" id="{D32D3834-9629-D493-740F-B1797E5BF9DD}"/>
                          </a:ext>
                        </a:extLst>
                      </p:cNvPr>
                      <p:cNvPicPr/>
                      <p:nvPr/>
                    </p:nvPicPr>
                    <p:blipFill>
                      <a:blip r:embed="rId5"/>
                      <a:stretch>
                        <a:fillRect/>
                      </a:stretch>
                    </p:blipFill>
                    <p:spPr>
                      <a:xfrm>
                        <a:off x="4530725" y="2651125"/>
                        <a:ext cx="2743200" cy="512763"/>
                      </a:xfrm>
                      <a:prstGeom prst="rect">
                        <a:avLst/>
                      </a:prstGeom>
                    </p:spPr>
                  </p:pic>
                </p:oleObj>
              </mc:Fallback>
            </mc:AlternateContent>
          </a:graphicData>
        </a:graphic>
      </p:graphicFrame>
    </p:spTree>
    <p:extLst>
      <p:ext uri="{BB962C8B-B14F-4D97-AF65-F5344CB8AC3E}">
        <p14:creationId xmlns:p14="http://schemas.microsoft.com/office/powerpoint/2010/main" val="9059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mj-lt"/>
              <a:buAutoNum type="arabicPeriod"/>
            </a:pPr>
            <a:r>
              <a:rPr lang="en-US" sz="2000">
                <a:solidFill>
                  <a:schemeClr val="tx1"/>
                </a:solidFill>
              </a:rPr>
              <a:t>After end of the successful processing, we are delete the incident data files at the source path.</a:t>
            </a:r>
          </a:p>
          <a:p>
            <a:pPr marL="457200" indent="-457200">
              <a:buFont typeface="+mj-lt"/>
              <a:buAutoNum type="arabicPeriod"/>
            </a:pPr>
            <a:endParaRPr lang="en-US" sz="2000">
              <a:solidFill>
                <a:schemeClr val="tx1"/>
              </a:solidFill>
            </a:endParaRPr>
          </a:p>
          <a:p>
            <a:pPr marL="457200" indent="-457200">
              <a:buFont typeface="+mj-lt"/>
              <a:buAutoNum type="arabicPeriod"/>
            </a:pPr>
            <a:endParaRPr lang="en-US" sz="200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1B56092-1E38-9CE0-880B-727F81E38E57}"/>
              </a:ext>
            </a:extLst>
          </p:cNvPr>
          <p:cNvPicPr>
            <a:picLocks noChangeAspect="1"/>
          </p:cNvPicPr>
          <p:nvPr/>
        </p:nvPicPr>
        <p:blipFill>
          <a:blip r:embed="rId2"/>
          <a:stretch>
            <a:fillRect/>
          </a:stretch>
        </p:blipFill>
        <p:spPr>
          <a:xfrm>
            <a:off x="1046522" y="2205540"/>
            <a:ext cx="5188391" cy="2138043"/>
          </a:xfrm>
          <a:prstGeom prst="rect">
            <a:avLst/>
          </a:prstGeom>
        </p:spPr>
      </p:pic>
    </p:spTree>
    <p:extLst>
      <p:ext uri="{BB962C8B-B14F-4D97-AF65-F5344CB8AC3E}">
        <p14:creationId xmlns:p14="http://schemas.microsoft.com/office/powerpoint/2010/main" val="606763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9DEFB9F1-C76F-8D8F-7CB7-622530838DB8}"/>
              </a:ext>
            </a:extLst>
          </p:cNvPr>
          <p:cNvPicPr>
            <a:picLocks noChangeAspect="1"/>
          </p:cNvPicPr>
          <p:nvPr/>
        </p:nvPicPr>
        <p:blipFill>
          <a:blip r:embed="rId2"/>
          <a:stretch>
            <a:fillRect/>
          </a:stretch>
        </p:blipFill>
        <p:spPr>
          <a:xfrm>
            <a:off x="663238" y="898512"/>
            <a:ext cx="6412719" cy="5840002"/>
          </a:xfrm>
          <a:prstGeom prst="rect">
            <a:avLst/>
          </a:prstGeom>
        </p:spPr>
      </p:pic>
      <p:sp>
        <p:nvSpPr>
          <p:cNvPr id="7" name="TextBox 6">
            <a:extLst>
              <a:ext uri="{FF2B5EF4-FFF2-40B4-BE49-F238E27FC236}">
                <a16:creationId xmlns:a16="http://schemas.microsoft.com/office/drawing/2014/main" id="{9CD13E6B-B107-CE35-035D-C56276BB385D}"/>
              </a:ext>
            </a:extLst>
          </p:cNvPr>
          <p:cNvSpPr txBox="1"/>
          <p:nvPr/>
        </p:nvSpPr>
        <p:spPr>
          <a:xfrm>
            <a:off x="528810" y="44217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71210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A5D8C5-F40F-AA69-9CA3-DFA235245BC3}"/>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pic>
        <p:nvPicPr>
          <p:cNvPr id="7" name="Picture 6" descr="A screen shot of a computer program&#10;&#10;Description automatically generated">
            <a:extLst>
              <a:ext uri="{FF2B5EF4-FFF2-40B4-BE49-F238E27FC236}">
                <a16:creationId xmlns:a16="http://schemas.microsoft.com/office/drawing/2014/main" id="{C7BD5F68-C0BB-6348-0560-48D58E181667}"/>
              </a:ext>
            </a:extLst>
          </p:cNvPr>
          <p:cNvPicPr>
            <a:picLocks noChangeAspect="1"/>
          </p:cNvPicPr>
          <p:nvPr/>
        </p:nvPicPr>
        <p:blipFill>
          <a:blip r:embed="rId2"/>
          <a:stretch>
            <a:fillRect/>
          </a:stretch>
        </p:blipFill>
        <p:spPr>
          <a:xfrm>
            <a:off x="671751" y="1197220"/>
            <a:ext cx="10721059" cy="5039070"/>
          </a:xfrm>
          <a:prstGeom prst="rect">
            <a:avLst/>
          </a:prstGeom>
        </p:spPr>
      </p:pic>
    </p:spTree>
    <p:extLst>
      <p:ext uri="{BB962C8B-B14F-4D97-AF65-F5344CB8AC3E}">
        <p14:creationId xmlns:p14="http://schemas.microsoft.com/office/powerpoint/2010/main" val="403518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5D02-0A40-8A20-E2FE-4B78661A28F7}"/>
              </a:ext>
            </a:extLst>
          </p:cNvPr>
          <p:cNvSpPr>
            <a:spLocks noGrp="1"/>
          </p:cNvSpPr>
          <p:nvPr>
            <p:ph type="title"/>
          </p:nvPr>
        </p:nvSpPr>
        <p:spPr/>
        <p:txBody>
          <a:bodyPr/>
          <a:lstStyle/>
          <a:p>
            <a:r>
              <a:rPr lang="en-US" sz="3200" dirty="0"/>
              <a:t>      Code Execution</a:t>
            </a:r>
          </a:p>
        </p:txBody>
      </p:sp>
      <p:sp>
        <p:nvSpPr>
          <p:cNvPr id="4" name="Slide Number Placeholder 3">
            <a:extLst>
              <a:ext uri="{FF2B5EF4-FFF2-40B4-BE49-F238E27FC236}">
                <a16:creationId xmlns:a16="http://schemas.microsoft.com/office/drawing/2014/main" id="{EB5EA7ED-4617-F9E2-0D78-86AF51FA43AB}"/>
              </a:ext>
            </a:extLst>
          </p:cNvPr>
          <p:cNvSpPr>
            <a:spLocks noGrp="1"/>
          </p:cNvSpPr>
          <p:nvPr>
            <p:ph type="sldNum" sz="quarter" idx="12"/>
          </p:nvPr>
        </p:nvSpPr>
        <p:spPr/>
        <p:txBody>
          <a:bodyPr/>
          <a:lstStyle/>
          <a:p>
            <a:fld id="{1E171E4F-9C74-4E79-BFC0-DC9DF09E65AC}" type="slidenum">
              <a:rPr lang="en-IN" smtClean="0"/>
              <a:t>24</a:t>
            </a:fld>
            <a:endParaRPr lang="en-IN"/>
          </a:p>
        </p:txBody>
      </p:sp>
      <p:pic>
        <p:nvPicPr>
          <p:cNvPr id="6" name="Picture 5">
            <a:extLst>
              <a:ext uri="{FF2B5EF4-FFF2-40B4-BE49-F238E27FC236}">
                <a16:creationId xmlns:a16="http://schemas.microsoft.com/office/drawing/2014/main" id="{8BF460D6-9853-98D9-C336-28F21BF4D529}"/>
              </a:ext>
            </a:extLst>
          </p:cNvPr>
          <p:cNvPicPr>
            <a:picLocks noChangeAspect="1"/>
          </p:cNvPicPr>
          <p:nvPr/>
        </p:nvPicPr>
        <p:blipFill>
          <a:blip r:embed="rId2"/>
          <a:stretch>
            <a:fillRect/>
          </a:stretch>
        </p:blipFill>
        <p:spPr>
          <a:xfrm>
            <a:off x="703951" y="519681"/>
            <a:ext cx="9026315" cy="6159133"/>
          </a:xfrm>
          <a:prstGeom prst="rect">
            <a:avLst/>
          </a:prstGeom>
        </p:spPr>
      </p:pic>
    </p:spTree>
    <p:extLst>
      <p:ext uri="{BB962C8B-B14F-4D97-AF65-F5344CB8AC3E}">
        <p14:creationId xmlns:p14="http://schemas.microsoft.com/office/powerpoint/2010/main" val="2135946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998679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Challenges &amp; errors encountered during solution design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indent="-457200">
              <a:buAutoNum type="arabicPeriod"/>
            </a:pPr>
            <a:endParaRPr lang="en-US" sz="2000">
              <a:solidFill>
                <a:schemeClr val="tx1"/>
              </a:solidFill>
              <a:cs typeface="Arial"/>
            </a:endParaRPr>
          </a:p>
          <a:p>
            <a:pPr marL="457200" indent="-457200">
              <a:buAutoNum type="arabicPeriod"/>
            </a:pPr>
            <a:r>
              <a:rPr lang="en-US" sz="2000">
                <a:solidFill>
                  <a:schemeClr val="tx1"/>
                </a:solidFill>
              </a:rPr>
              <a:t>The main challenge we came across is the dataset. To overcome this, we have pulled our service now Development region data for our case study</a:t>
            </a:r>
            <a:endParaRPr lang="en-US" sz="2000">
              <a:solidFill>
                <a:schemeClr val="tx1"/>
              </a:solidFill>
              <a:cs typeface="Arial"/>
            </a:endParaRPr>
          </a:p>
          <a:p>
            <a:pPr marL="457200" indent="-457200">
              <a:buAutoNum type="arabicPeriod"/>
            </a:pPr>
            <a:endParaRPr lang="en-US" sz="2000">
              <a:solidFill>
                <a:schemeClr val="tx1"/>
              </a:solidFill>
              <a:cs typeface="Arial"/>
            </a:endParaRPr>
          </a:p>
          <a:p>
            <a:pPr marL="457200" indent="-457200">
              <a:buAutoNum type="arabicPeriod"/>
            </a:pPr>
            <a:r>
              <a:rPr lang="en-US" sz="2000">
                <a:solidFill>
                  <a:schemeClr val="tx1"/>
                </a:solidFill>
              </a:rPr>
              <a:t>Sending mail over outlook has a challenge due to Walmart VPN/Authorization constraint . Hence, we tried to implement using Gmail and it was successful. Later we found a solution to trigger email to outlook from Python code as well (VPN network only).</a:t>
            </a:r>
            <a:endParaRPr lang="en-US" sz="2000">
              <a:solidFill>
                <a:schemeClr val="tx1"/>
              </a:solidFill>
              <a:cs typeface="Arial"/>
            </a:endParaRPr>
          </a:p>
          <a:p>
            <a:pPr marL="457200" indent="-457200">
              <a:buAutoNum type="arabicPeriod"/>
            </a:pPr>
            <a:endParaRPr lang="en-US" sz="2000">
              <a:solidFill>
                <a:schemeClr val="tx1"/>
              </a:solidFill>
              <a:cs typeface="Arial"/>
            </a:endParaRPr>
          </a:p>
          <a:p>
            <a:pPr marL="457200" indent="-457200">
              <a:buAutoNum type="arabicPeriod"/>
            </a:pPr>
            <a:r>
              <a:rPr lang="en-US" sz="2000">
                <a:solidFill>
                  <a:schemeClr val="tx1"/>
                </a:solidFill>
                <a:cs typeface="Arial"/>
              </a:rPr>
              <a:t>Mock dataset had several issues- date format mismatch, duplicate entries, etc.</a:t>
            </a:r>
            <a:br>
              <a:rPr lang="en-US" sz="2000">
                <a:cs typeface="Arial"/>
              </a:rPr>
            </a:br>
            <a:r>
              <a:rPr lang="en-US" sz="2000">
                <a:solidFill>
                  <a:schemeClr val="tx1"/>
                </a:solidFill>
                <a:cs typeface="Arial"/>
              </a:rPr>
              <a:t>Before processing for insights we identified the problematic areas and filtered the dataset to get the most curated results.</a:t>
            </a:r>
          </a:p>
          <a:p>
            <a:pPr marL="457200" indent="-457200">
              <a:buAutoNum type="arabicPeriod"/>
            </a:pPr>
            <a:endParaRPr lang="en-US" sz="2000">
              <a:solidFill>
                <a:schemeClr val="tx1"/>
              </a:solidFill>
              <a:cs typeface="Arial"/>
            </a:endParaRPr>
          </a:p>
          <a:p>
            <a:pPr marL="457200" indent="-457200">
              <a:buAutoNum type="arabicPeriod"/>
            </a:pPr>
            <a:r>
              <a:rPr lang="en-US" sz="2000">
                <a:solidFill>
                  <a:schemeClr val="tx1"/>
                </a:solidFill>
                <a:cs typeface="Arial"/>
              </a:rPr>
              <a:t>Analyzing data and gathering insights was getting repetitive and increasing the processing time. To overcome this, we iterated the data frame calculated each required value and added new columns, which made further part easier and smooth.</a:t>
            </a:r>
          </a:p>
          <a:p>
            <a:pPr marL="457200" indent="-457200">
              <a:buAutoNum type="arabicPeriod"/>
            </a:pPr>
            <a:endParaRPr lang="en-US" sz="2000">
              <a:solidFill>
                <a:schemeClr val="tx1"/>
              </a:solidFill>
              <a:cs typeface="Arial"/>
            </a:endParaRPr>
          </a:p>
          <a:p>
            <a:endParaRPr lang="en-US" sz="2000">
              <a:solidFill>
                <a:schemeClr val="tx1"/>
              </a:solidFill>
              <a:cs typeface="Aria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62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494616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Learnings &amp; enhancements</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buFont typeface="Arial"/>
              <a:buChar char="•"/>
            </a:pPr>
            <a:r>
              <a:rPr lang="en-US" sz="2000">
                <a:solidFill>
                  <a:schemeClr val="tx1"/>
                </a:solidFill>
                <a:latin typeface="Arial"/>
                <a:cs typeface="Arial"/>
              </a:rPr>
              <a:t>We learnt several integrations that can be done between various tools such as Python, libraries like Pandas, </a:t>
            </a:r>
            <a:r>
              <a:rPr lang="en-US" sz="2000" err="1">
                <a:solidFill>
                  <a:schemeClr val="tx1"/>
                </a:solidFill>
                <a:latin typeface="Arial"/>
                <a:cs typeface="Arial"/>
              </a:rPr>
              <a:t>smtplib</a:t>
            </a:r>
            <a:r>
              <a:rPr lang="en-US" sz="2000">
                <a:solidFill>
                  <a:schemeClr val="tx1"/>
                </a:solidFill>
                <a:latin typeface="Arial"/>
                <a:cs typeface="Arial"/>
              </a:rPr>
              <a:t>, </a:t>
            </a:r>
            <a:r>
              <a:rPr lang="en-US" sz="2000" err="1">
                <a:solidFill>
                  <a:schemeClr val="tx1"/>
                </a:solidFill>
                <a:latin typeface="Arial"/>
                <a:cs typeface="Arial"/>
              </a:rPr>
              <a:t>matplotib</a:t>
            </a:r>
            <a:r>
              <a:rPr lang="en-US" sz="2000">
                <a:solidFill>
                  <a:schemeClr val="tx1"/>
                </a:solidFill>
                <a:latin typeface="Arial"/>
                <a:cs typeface="Arial"/>
              </a:rPr>
              <a:t>, datetime, etc. and Excel.</a:t>
            </a:r>
          </a:p>
          <a:p>
            <a:pPr marL="342900" indent="-342900">
              <a:buFont typeface="Arial"/>
              <a:buChar char="•"/>
            </a:pPr>
            <a:endParaRPr lang="en-US" sz="2000">
              <a:solidFill>
                <a:schemeClr val="tx1"/>
              </a:solidFill>
              <a:latin typeface="Arial"/>
              <a:cs typeface="Arial"/>
            </a:endParaRPr>
          </a:p>
          <a:p>
            <a:pPr marL="342900" indent="-342900">
              <a:buFont typeface="Arial" panose="020B0604020202020204" pitchFamily="34" charset="0"/>
              <a:buChar char="•"/>
            </a:pPr>
            <a:r>
              <a:rPr lang="en-US" sz="2000">
                <a:solidFill>
                  <a:schemeClr val="tx1"/>
                </a:solidFill>
                <a:latin typeface="Arial"/>
                <a:cs typeface="Arial"/>
              </a:rPr>
              <a:t>Had</a:t>
            </a:r>
            <a:r>
              <a:rPr lang="en-US" sz="2000">
                <a:solidFill>
                  <a:schemeClr val="tx1"/>
                </a:solidFill>
                <a:cs typeface="Arial"/>
              </a:rPr>
              <a:t> to check the available list of activities for each tool. This exploration will help in future as well for other projects as well.</a:t>
            </a:r>
          </a:p>
          <a:p>
            <a:endParaRPr lang="en-US" sz="2000">
              <a:solidFill>
                <a:schemeClr val="tx1"/>
              </a:solidFill>
            </a:endParaRPr>
          </a:p>
          <a:p>
            <a:pPr marL="342900" indent="-342900">
              <a:buFont typeface="Arial" panose="020B0604020202020204" pitchFamily="34" charset="0"/>
              <a:buChar char="•"/>
            </a:pPr>
            <a:r>
              <a:rPr lang="en-US" sz="2000">
                <a:solidFill>
                  <a:schemeClr val="tx1"/>
                </a:solidFill>
              </a:rPr>
              <a:t>At the End of completion of Course, we came across so many tools and process we can follow to avoid manual interventions .</a:t>
            </a:r>
            <a:endParaRPr lang="en-US">
              <a:solidFill>
                <a:schemeClr val="tx1"/>
              </a:solidFill>
            </a:endParaRPr>
          </a:p>
          <a:p>
            <a:pPr marL="342900" indent="-342900">
              <a:buFont typeface="Arial" panose="020B0604020202020204" pitchFamily="34" charset="0"/>
              <a:buChar char="•"/>
            </a:pPr>
            <a:endParaRPr lang="en-US" sz="2000">
              <a:solidFill>
                <a:schemeClr val="tx1"/>
              </a:solidFill>
            </a:endParaRPr>
          </a:p>
          <a:p>
            <a:pPr marL="342900" indent="-342900">
              <a:buFont typeface="Arial" panose="020B0604020202020204" pitchFamily="34" charset="0"/>
              <a:buChar char="•"/>
            </a:pPr>
            <a:r>
              <a:rPr lang="en-US" sz="2000">
                <a:solidFill>
                  <a:schemeClr val="tx1"/>
                </a:solidFill>
              </a:rPr>
              <a:t>This will intern helped us to decrease our manual effort time and work on other process improvement activities. </a:t>
            </a:r>
            <a:endParaRPr lang="en-US" sz="2000">
              <a:solidFill>
                <a:schemeClr val="tx1"/>
              </a:solidFill>
              <a:cs typeface="Arial"/>
            </a:endParaRPr>
          </a:p>
          <a:p>
            <a:pPr marL="342900" indent="-342900">
              <a:buFont typeface="Arial" panose="020B0604020202020204" pitchFamily="34" charset="0"/>
              <a:buChar char="•"/>
            </a:pPr>
            <a:endParaRPr lang="en-US" sz="2000">
              <a:solidFill>
                <a:schemeClr val="tx1"/>
              </a:solidFill>
            </a:endParaRPr>
          </a:p>
          <a:p>
            <a:pPr marL="342900" indent="-342900">
              <a:buFont typeface="Arial" panose="020B0604020202020204" pitchFamily="34" charset="0"/>
              <a:buChar char="•"/>
            </a:pPr>
            <a:r>
              <a:rPr lang="en-US" sz="2000">
                <a:solidFill>
                  <a:schemeClr val="tx1"/>
                </a:solidFill>
              </a:rPr>
              <a:t>This helped our Business to find out the gap in closing Priority tickets .</a:t>
            </a:r>
            <a:endParaRPr lang="en-US" sz="2000">
              <a:solidFill>
                <a:schemeClr val="tx1"/>
              </a:solidFill>
              <a:cs typeface="Arial"/>
            </a:endParaRPr>
          </a:p>
          <a:p>
            <a:pPr marL="342900" indent="-342900">
              <a:buFont typeface="Arial" panose="020B0604020202020204" pitchFamily="34" charset="0"/>
              <a:buChar char="•"/>
            </a:pPr>
            <a:endParaRPr lang="en-US" sz="2000">
              <a:solidFill>
                <a:schemeClr val="tx1"/>
              </a:solidFill>
            </a:endParaRPr>
          </a:p>
          <a:p>
            <a:pPr marL="342900" indent="-342900">
              <a:buFont typeface="Arial" panose="020B0604020202020204" pitchFamily="34" charset="0"/>
              <a:buChar char="•"/>
            </a:pPr>
            <a:r>
              <a:rPr lang="en-US" sz="2000">
                <a:solidFill>
                  <a:schemeClr val="tx1"/>
                </a:solidFill>
              </a:rPr>
              <a:t>This helped Support team to close incidents on time to improve SLA.</a:t>
            </a:r>
            <a:endParaRPr lang="en-US" sz="2000">
              <a:solidFill>
                <a:schemeClr val="tx1"/>
              </a:solidFill>
              <a:cs typeface="Aria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82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91011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What has been your manager’s feedback</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2000">
                <a:solidFill>
                  <a:schemeClr val="tx1"/>
                </a:solidFill>
              </a:rPr>
              <a:t>We already discussed this case study with manager and we are going to implement the similar case study with different requirements , where we utilize this summary report and point out the frequent occurring issues to Development team to fix the issue rather than following the SOP .</a:t>
            </a:r>
          </a:p>
          <a:p>
            <a:pPr marL="342900" indent="-342900">
              <a:buFont typeface="Arial" panose="020B0604020202020204" pitchFamily="34" charset="0"/>
              <a:buChar char="•"/>
            </a:pPr>
            <a:endParaRPr lang="en-US" sz="2000">
              <a:solidFill>
                <a:schemeClr val="tx1"/>
              </a:solidFill>
            </a:endParaRPr>
          </a:p>
          <a:p>
            <a:pPr marL="342900" indent="-342900">
              <a:buFont typeface="Arial" panose="020B0604020202020204" pitchFamily="34" charset="0"/>
              <a:buChar char="•"/>
            </a:pPr>
            <a:r>
              <a:rPr lang="en-US" sz="2000">
                <a:solidFill>
                  <a:schemeClr val="tx1"/>
                </a:solidFill>
              </a:rPr>
              <a:t>We will trigger a mail to Development team on weekly basis with the summary report and Bug ticket prioritization.</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51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91011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What extra has been implemented in the case study</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buFont typeface="Arial" panose="020B0604020202020204" pitchFamily="34" charset="0"/>
              <a:buChar char="•"/>
            </a:pPr>
            <a:r>
              <a:rPr lang="en-US" sz="2000">
                <a:solidFill>
                  <a:schemeClr val="tx1"/>
                </a:solidFill>
              </a:rPr>
              <a:t>We have also implemented the Graphical representation of the Incident report based on the priority using </a:t>
            </a:r>
            <a:r>
              <a:rPr lang="en-US" sz="2000" b="1">
                <a:solidFill>
                  <a:schemeClr val="tx1"/>
                </a:solidFill>
              </a:rPr>
              <a:t>'matplotlib'</a:t>
            </a:r>
          </a:p>
          <a:p>
            <a:pPr marL="342900" indent="-342900">
              <a:buFont typeface="Arial" panose="020B0604020202020204" pitchFamily="34" charset="0"/>
              <a:buChar char="•"/>
            </a:pPr>
            <a:endParaRPr lang="en-US" sz="2000">
              <a:solidFill>
                <a:schemeClr val="tx1"/>
              </a:solidFill>
            </a:endParaRPr>
          </a:p>
          <a:p>
            <a:pPr marL="342900" indent="-342900">
              <a:buFont typeface="Arial" panose="020B0604020202020204" pitchFamily="34" charset="0"/>
              <a:buChar char="•"/>
            </a:pPr>
            <a:r>
              <a:rPr lang="en-US" sz="2000">
                <a:solidFill>
                  <a:schemeClr val="tx1"/>
                </a:solidFill>
              </a:rPr>
              <a:t>This will help Business understand the complete overview of incident priority data.</a:t>
            </a:r>
            <a:endParaRPr lang="en-US" sz="2000">
              <a:solidFill>
                <a:schemeClr val="tx1"/>
              </a:solidFill>
              <a:cs typeface="Aria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73B0A34-BEEC-B622-136E-BBEB5467B18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0996" y="2809032"/>
            <a:ext cx="3763434" cy="2822576"/>
          </a:xfrm>
          <a:prstGeom prst="rect">
            <a:avLst/>
          </a:prstGeom>
        </p:spPr>
      </p:pic>
      <p:pic>
        <p:nvPicPr>
          <p:cNvPr id="10" name="Picture 9">
            <a:extLst>
              <a:ext uri="{FF2B5EF4-FFF2-40B4-BE49-F238E27FC236}">
                <a16:creationId xmlns:a16="http://schemas.microsoft.com/office/drawing/2014/main" id="{A6026643-FAD3-2015-D26A-C6BE6B8FB8C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269567" y="2704465"/>
            <a:ext cx="3827780" cy="2870835"/>
          </a:xfrm>
          <a:prstGeom prst="rect">
            <a:avLst/>
          </a:prstGeom>
        </p:spPr>
      </p:pic>
    </p:spTree>
    <p:extLst>
      <p:ext uri="{BB962C8B-B14F-4D97-AF65-F5344CB8AC3E}">
        <p14:creationId xmlns:p14="http://schemas.microsoft.com/office/powerpoint/2010/main" val="2631445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91011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What extra has been implemented in the case study</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endParaRPr lang="en-US" sz="200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7" name="Picture 6" descr="A graph of green bars&#10;&#10;Description automatically generated with medium confidence">
            <a:extLst>
              <a:ext uri="{FF2B5EF4-FFF2-40B4-BE49-F238E27FC236}">
                <a16:creationId xmlns:a16="http://schemas.microsoft.com/office/drawing/2014/main" id="{22E4DC3C-29E2-14AB-F74F-75B23A46173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2478" y="1048174"/>
            <a:ext cx="3046589" cy="2284942"/>
          </a:xfrm>
          <a:prstGeom prst="rect">
            <a:avLst/>
          </a:prstGeom>
        </p:spPr>
      </p:pic>
      <p:pic>
        <p:nvPicPr>
          <p:cNvPr id="9" name="Picture 8" descr="A graph of green bars&#10;&#10;Description automatically generated with medium confidence">
            <a:extLst>
              <a:ext uri="{FF2B5EF4-FFF2-40B4-BE49-F238E27FC236}">
                <a16:creationId xmlns:a16="http://schemas.microsoft.com/office/drawing/2014/main" id="{5F61C238-703A-694E-E47B-9814DCE1A3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606800" y="907414"/>
            <a:ext cx="3362114" cy="2521586"/>
          </a:xfrm>
          <a:prstGeom prst="rect">
            <a:avLst/>
          </a:prstGeom>
        </p:spPr>
      </p:pic>
      <p:pic>
        <p:nvPicPr>
          <p:cNvPr id="12" name="Picture 11" descr="A graph of a number of individuals&#10;&#10;Description automatically generated with medium confidence">
            <a:extLst>
              <a:ext uri="{FF2B5EF4-FFF2-40B4-BE49-F238E27FC236}">
                <a16:creationId xmlns:a16="http://schemas.microsoft.com/office/drawing/2014/main" id="{65245E16-DC07-6AD8-E1EF-9C2AF58C671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449485" y="1048174"/>
            <a:ext cx="3394569" cy="2545927"/>
          </a:xfrm>
          <a:prstGeom prst="rect">
            <a:avLst/>
          </a:prstGeom>
        </p:spPr>
      </p:pic>
      <p:pic>
        <p:nvPicPr>
          <p:cNvPr id="14" name="Picture 13" descr="A graph of green bars&#10;&#10;Description automatically generated">
            <a:extLst>
              <a:ext uri="{FF2B5EF4-FFF2-40B4-BE49-F238E27FC236}">
                <a16:creationId xmlns:a16="http://schemas.microsoft.com/office/drawing/2014/main" id="{1A05D1F3-5C97-AAAC-F7CA-77FBA84BF47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33122" y="3911912"/>
            <a:ext cx="2705945" cy="2029459"/>
          </a:xfrm>
          <a:prstGeom prst="rect">
            <a:avLst/>
          </a:prstGeom>
        </p:spPr>
      </p:pic>
      <p:pic>
        <p:nvPicPr>
          <p:cNvPr id="16" name="Picture 15">
            <a:extLst>
              <a:ext uri="{FF2B5EF4-FFF2-40B4-BE49-F238E27FC236}">
                <a16:creationId xmlns:a16="http://schemas.microsoft.com/office/drawing/2014/main" id="{2588A948-DCD6-5E2C-4430-36B525F2AF0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661831" y="3665849"/>
            <a:ext cx="3362115" cy="2521586"/>
          </a:xfrm>
          <a:prstGeom prst="rect">
            <a:avLst/>
          </a:prstGeom>
        </p:spPr>
      </p:pic>
      <p:pic>
        <p:nvPicPr>
          <p:cNvPr id="18" name="Picture 17" descr="A graph of green bars&#10;&#10;Description automatically generated with medium confidence">
            <a:extLst>
              <a:ext uri="{FF2B5EF4-FFF2-40B4-BE49-F238E27FC236}">
                <a16:creationId xmlns:a16="http://schemas.microsoft.com/office/drawing/2014/main" id="{B95096C2-854C-94E4-E84B-4D912C89168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219399" y="3654767"/>
            <a:ext cx="3624655" cy="2718491"/>
          </a:xfrm>
          <a:prstGeom prst="rect">
            <a:avLst/>
          </a:prstGeom>
        </p:spPr>
      </p:pic>
    </p:spTree>
    <p:extLst>
      <p:ext uri="{BB962C8B-B14F-4D97-AF65-F5344CB8AC3E}">
        <p14:creationId xmlns:p14="http://schemas.microsoft.com/office/powerpoint/2010/main" val="369988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09" y="484742"/>
            <a:ext cx="11024213"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Team introduction – Team 3</a:t>
            </a:r>
            <a:endParaRPr lang="en-IN" sz="2400" b="1">
              <a:effectLst>
                <a:outerShdw blurRad="38100" dist="38100" dir="2700000" algn="tl">
                  <a:srgbClr val="000000">
                    <a:alpha val="43137"/>
                  </a:srgbClr>
                </a:outerShdw>
              </a:effectLst>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3E7E601-D7F2-A43C-37FA-BD2736A077CF}"/>
              </a:ext>
            </a:extLst>
          </p:cNvPr>
          <p:cNvSpPr/>
          <p:nvPr/>
        </p:nvSpPr>
        <p:spPr>
          <a:xfrm>
            <a:off x="638977" y="1244907"/>
            <a:ext cx="5368887" cy="239066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Kookutla Venkata Sai Pruthvi</a:t>
            </a:r>
          </a:p>
          <a:p>
            <a:r>
              <a:rPr lang="en-US" b="1">
                <a:solidFill>
                  <a:schemeClr val="tx1"/>
                </a:solidFill>
              </a:rPr>
              <a:t>Technology Services Engineer 2</a:t>
            </a:r>
          </a:p>
        </p:txBody>
      </p:sp>
      <p:sp>
        <p:nvSpPr>
          <p:cNvPr id="10" name="Rectangle 9">
            <a:extLst>
              <a:ext uri="{FF2B5EF4-FFF2-40B4-BE49-F238E27FC236}">
                <a16:creationId xmlns:a16="http://schemas.microsoft.com/office/drawing/2014/main" id="{A9573E63-9C03-8FA4-2E01-B8257DB3CD67}"/>
              </a:ext>
            </a:extLst>
          </p:cNvPr>
          <p:cNvSpPr/>
          <p:nvPr/>
        </p:nvSpPr>
        <p:spPr>
          <a:xfrm>
            <a:off x="6269880" y="1266941"/>
            <a:ext cx="5368887" cy="239066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chemeClr val="tx1"/>
              </a:solidFill>
              <a:cs typeface="Arial"/>
            </a:endParaRPr>
          </a:p>
          <a:p>
            <a:endParaRPr lang="en-US" b="1">
              <a:solidFill>
                <a:schemeClr val="tx1"/>
              </a:solidFill>
            </a:endParaRPr>
          </a:p>
          <a:p>
            <a:r>
              <a:rPr lang="en-US" b="1">
                <a:solidFill>
                  <a:schemeClr val="tx1"/>
                </a:solidFill>
              </a:rPr>
              <a:t>Atul Pahlazani</a:t>
            </a:r>
            <a:endParaRPr lang="en-US" b="1">
              <a:solidFill>
                <a:schemeClr val="tx1"/>
              </a:solidFill>
              <a:cs typeface="Arial"/>
            </a:endParaRPr>
          </a:p>
          <a:p>
            <a:r>
              <a:rPr lang="en-US" b="1">
                <a:solidFill>
                  <a:schemeClr val="tx1"/>
                </a:solidFill>
                <a:cs typeface="Arial"/>
              </a:rPr>
              <a:t>Systems Engineer III</a:t>
            </a:r>
          </a:p>
          <a:p>
            <a:endParaRPr lang="en-US" b="1">
              <a:solidFill>
                <a:schemeClr val="tx1"/>
              </a:solidFill>
              <a:cs typeface="Arial"/>
            </a:endParaRPr>
          </a:p>
          <a:p>
            <a:pPr algn="ctr"/>
            <a:endParaRPr lang="en-IN" b="1">
              <a:solidFill>
                <a:schemeClr val="tx1"/>
              </a:solidFill>
              <a:cs typeface="Arial"/>
            </a:endParaRPr>
          </a:p>
        </p:txBody>
      </p:sp>
      <p:sp>
        <p:nvSpPr>
          <p:cNvPr id="11" name="Rectangle 10">
            <a:extLst>
              <a:ext uri="{FF2B5EF4-FFF2-40B4-BE49-F238E27FC236}">
                <a16:creationId xmlns:a16="http://schemas.microsoft.com/office/drawing/2014/main" id="{5F9524F3-791C-BF7F-36B7-D4B6E7C8FCB6}"/>
              </a:ext>
            </a:extLst>
          </p:cNvPr>
          <p:cNvSpPr/>
          <p:nvPr/>
        </p:nvSpPr>
        <p:spPr>
          <a:xfrm>
            <a:off x="3356471" y="3982597"/>
            <a:ext cx="5368887" cy="239066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Ramana Vempally</a:t>
            </a:r>
          </a:p>
          <a:p>
            <a:r>
              <a:rPr lang="en-US" b="1">
                <a:solidFill>
                  <a:schemeClr val="tx1"/>
                </a:solidFill>
              </a:rPr>
              <a:t>Senior System Engineer</a:t>
            </a:r>
          </a:p>
        </p:txBody>
      </p:sp>
      <p:pic>
        <p:nvPicPr>
          <p:cNvPr id="4" name="Picture 3" descr="A person with a mustache wearing a blue shirt&#10;&#10;Description automatically generated">
            <a:extLst>
              <a:ext uri="{FF2B5EF4-FFF2-40B4-BE49-F238E27FC236}">
                <a16:creationId xmlns:a16="http://schemas.microsoft.com/office/drawing/2014/main" id="{62165D17-D1B9-FA34-01E7-EF89A490C18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12146" y="1571182"/>
            <a:ext cx="1314555" cy="1734608"/>
          </a:xfrm>
          <a:prstGeom prst="rect">
            <a:avLst/>
          </a:prstGeom>
        </p:spPr>
      </p:pic>
      <p:pic>
        <p:nvPicPr>
          <p:cNvPr id="7" name="Picture 6" descr="A person with a beard wearing a blue plaid shirt&#10;&#10;Description automatically generated">
            <a:extLst>
              <a:ext uri="{FF2B5EF4-FFF2-40B4-BE49-F238E27FC236}">
                <a16:creationId xmlns:a16="http://schemas.microsoft.com/office/drawing/2014/main" id="{84352DE7-54F5-6DD5-3913-33A3E8DD46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41014" y="4307836"/>
            <a:ext cx="1566386" cy="1959449"/>
          </a:xfrm>
          <a:prstGeom prst="rect">
            <a:avLst/>
          </a:prstGeom>
        </p:spPr>
      </p:pic>
      <p:pic>
        <p:nvPicPr>
          <p:cNvPr id="2" name="Picture 1">
            <a:extLst>
              <a:ext uri="{FF2B5EF4-FFF2-40B4-BE49-F238E27FC236}">
                <a16:creationId xmlns:a16="http://schemas.microsoft.com/office/drawing/2014/main" id="{9F5D1DDF-9178-C308-9EF0-F6F7F6FE9E35}"/>
              </a:ext>
            </a:extLst>
          </p:cNvPr>
          <p:cNvPicPr>
            <a:picLocks noChangeAspect="1"/>
          </p:cNvPicPr>
          <p:nvPr/>
        </p:nvPicPr>
        <p:blipFill>
          <a:blip r:embed="rId4"/>
          <a:stretch>
            <a:fillRect/>
          </a:stretch>
        </p:blipFill>
        <p:spPr>
          <a:xfrm>
            <a:off x="9737638" y="1596156"/>
            <a:ext cx="1615949" cy="1598923"/>
          </a:xfrm>
          <a:prstGeom prst="rect">
            <a:avLst/>
          </a:prstGeom>
        </p:spPr>
      </p:pic>
    </p:spTree>
    <p:extLst>
      <p:ext uri="{BB962C8B-B14F-4D97-AF65-F5344CB8AC3E}">
        <p14:creationId xmlns:p14="http://schemas.microsoft.com/office/powerpoint/2010/main" val="3023193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91011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What extra has been implemented in the case study</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endParaRPr lang="en-US" sz="200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B502718-D116-F65D-4283-B95E1C3DC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987" y="1242483"/>
            <a:ext cx="5356013" cy="4017010"/>
          </a:xfrm>
          <a:prstGeom prst="rect">
            <a:avLst/>
          </a:prstGeom>
        </p:spPr>
      </p:pic>
      <p:pic>
        <p:nvPicPr>
          <p:cNvPr id="10" name="Picture 9" descr="A graph of green bars&#10;&#10;Description automatically generated with medium confidence">
            <a:extLst>
              <a:ext uri="{FF2B5EF4-FFF2-40B4-BE49-F238E27FC236}">
                <a16:creationId xmlns:a16="http://schemas.microsoft.com/office/drawing/2014/main" id="{4A56A650-B189-7B46-D2C0-F53B946F5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310" y="1570566"/>
            <a:ext cx="4918569" cy="3688927"/>
          </a:xfrm>
          <a:prstGeom prst="rect">
            <a:avLst/>
          </a:prstGeom>
        </p:spPr>
      </p:pic>
    </p:spTree>
    <p:extLst>
      <p:ext uri="{BB962C8B-B14F-4D97-AF65-F5344CB8AC3E}">
        <p14:creationId xmlns:p14="http://schemas.microsoft.com/office/powerpoint/2010/main" val="3663931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535531"/>
          </a:xfrm>
        </p:spPr>
        <p:txBody>
          <a:bodyPr/>
          <a:lstStyle/>
          <a:p>
            <a:pPr algn="ctr"/>
            <a:r>
              <a:rPr lang="en-US" sz="3200"/>
              <a:t>Thank You</a:t>
            </a:r>
          </a:p>
        </p:txBody>
      </p:sp>
    </p:spTree>
    <p:extLst>
      <p:ext uri="{BB962C8B-B14F-4D97-AF65-F5344CB8AC3E}">
        <p14:creationId xmlns:p14="http://schemas.microsoft.com/office/powerpoint/2010/main" val="380597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494616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Agenda</a:t>
            </a:r>
            <a:endParaRPr lang="en-IN" sz="2400" b="1">
              <a:effectLst>
                <a:outerShdw blurRad="38100" dist="38100" dir="2700000" algn="tl">
                  <a:srgbClr val="000000">
                    <a:alpha val="43137"/>
                  </a:srgbClr>
                </a:outerShdw>
              </a:effectLst>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2">
            <a:extLst>
              <a:ext uri="{FF2B5EF4-FFF2-40B4-BE49-F238E27FC236}">
                <a16:creationId xmlns:a16="http://schemas.microsoft.com/office/drawing/2014/main" id="{780B9BC0-A688-6214-3396-602BC7F21019}"/>
              </a:ext>
            </a:extLst>
          </p:cNvPr>
          <p:cNvGraphicFramePr>
            <a:graphicFrameLocks/>
          </p:cNvGraphicFramePr>
          <p:nvPr>
            <p:extLst>
              <p:ext uri="{D42A27DB-BD31-4B8C-83A1-F6EECF244321}">
                <p14:modId xmlns:p14="http://schemas.microsoft.com/office/powerpoint/2010/main" val="4263868407"/>
              </p:ext>
            </p:extLst>
          </p:nvPr>
        </p:nvGraphicFramePr>
        <p:xfrm>
          <a:off x="382460"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1132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494616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overview</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endParaRPr>
          </a:p>
          <a:p>
            <a:pPr marL="342900" indent="-342900">
              <a:buFont typeface="Arial" panose="020B0604020202020204" pitchFamily="34" charset="0"/>
              <a:buChar char="•"/>
            </a:pPr>
            <a:r>
              <a:rPr lang="en-US" sz="2000">
                <a:solidFill>
                  <a:schemeClr val="tx1"/>
                </a:solidFill>
              </a:rPr>
              <a:t>The retail tech support team is inundated with incidents from diverse sources, each requiring</a:t>
            </a:r>
          </a:p>
          <a:p>
            <a:r>
              <a:rPr lang="en-US" sz="2000">
                <a:solidFill>
                  <a:schemeClr val="tx1"/>
                </a:solidFill>
              </a:rPr>
              <a:t>prioritization and summarization for efficient management.</a:t>
            </a:r>
          </a:p>
          <a:p>
            <a:endParaRPr lang="en-US" sz="2000">
              <a:solidFill>
                <a:schemeClr val="tx1"/>
              </a:solidFill>
            </a:endParaRPr>
          </a:p>
          <a:p>
            <a:pPr marL="342900" indent="-342900">
              <a:buFont typeface="Arial" panose="020B0604020202020204" pitchFamily="34" charset="0"/>
              <a:buChar char="•"/>
            </a:pPr>
            <a:r>
              <a:rPr lang="en-US" sz="2000">
                <a:solidFill>
                  <a:schemeClr val="tx1"/>
                </a:solidFill>
              </a:rPr>
              <a:t>Your team’s goal is to implement automating the data consolidation process, mapping incidents to priority levels (P1 to P5) and generating five distinct files based on priority at different destinations</a:t>
            </a:r>
          </a:p>
          <a:p>
            <a:pPr marL="342900" indent="-342900">
              <a:buFont typeface="Arial" panose="020B0604020202020204" pitchFamily="34" charset="0"/>
              <a:buChar char="•"/>
            </a:pPr>
            <a:endParaRPr lang="en-US" sz="2000">
              <a:solidFill>
                <a:schemeClr val="tx1"/>
              </a:solidFill>
            </a:endParaRPr>
          </a:p>
          <a:p>
            <a:pPr marL="342900" indent="-342900">
              <a:buFont typeface="Arial" panose="020B0604020202020204" pitchFamily="34" charset="0"/>
              <a:buChar char="•"/>
            </a:pPr>
            <a:r>
              <a:rPr lang="en-US" sz="2000">
                <a:solidFill>
                  <a:schemeClr val="tx1"/>
                </a:solidFill>
              </a:rPr>
              <a:t>The team is also tasked to provide a summary for each priority queue while deleting source files and ensure error-free execution.</a:t>
            </a:r>
          </a:p>
          <a:p>
            <a:pPr marL="342900" indent="-342900">
              <a:buFont typeface="Arial" panose="020B0604020202020204" pitchFamily="34" charset="0"/>
              <a:buChar char="•"/>
            </a:pPr>
            <a:endParaRPr lang="en-US" sz="2000">
              <a:solidFill>
                <a:schemeClr val="tx1"/>
              </a:solidFill>
            </a:endParaRPr>
          </a:p>
          <a:p>
            <a:endParaRPr lang="en-US" sz="2000">
              <a:solidFill>
                <a:schemeClr val="tx1"/>
              </a:solidFill>
            </a:endParaRPr>
          </a:p>
          <a:p>
            <a:endParaRPr lang="en-US" sz="2000">
              <a:solidFill>
                <a:schemeClr val="tx1"/>
              </a:solidFill>
            </a:endParaRPr>
          </a:p>
          <a:p>
            <a:endParaRPr lang="en-US" sz="2000">
              <a:solidFill>
                <a:schemeClr val="tx1"/>
              </a:solidFill>
            </a:endParaRPr>
          </a:p>
          <a:p>
            <a:endParaRPr lang="en-US" sz="200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31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9022814"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Integration with Walmart Business Process/Resources</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lnSpc>
                <a:spcPct val="150000"/>
              </a:lnSpc>
              <a:buFont typeface="Arial" panose="020B0604020202020204" pitchFamily="34" charset="0"/>
              <a:buChar char="•"/>
            </a:pPr>
            <a:r>
              <a:rPr lang="en-US" sz="2000">
                <a:solidFill>
                  <a:schemeClr val="tx1"/>
                </a:solidFill>
              </a:rPr>
              <a:t>We have integrated this with our Service Now historical data.</a:t>
            </a:r>
            <a:endParaRPr lang="en-US" sz="2000">
              <a:solidFill>
                <a:schemeClr val="tx1"/>
              </a:solidFill>
              <a:cs typeface="Arial"/>
            </a:endParaRPr>
          </a:p>
          <a:p>
            <a:pPr marL="342900" indent="-342900">
              <a:lnSpc>
                <a:spcPct val="150000"/>
              </a:lnSpc>
              <a:buFont typeface="Arial" panose="020B0604020202020204" pitchFamily="34" charset="0"/>
              <a:buChar char="•"/>
            </a:pPr>
            <a:r>
              <a:rPr lang="en-US" sz="2000">
                <a:solidFill>
                  <a:schemeClr val="tx1"/>
                </a:solidFill>
                <a:latin typeface="Arial"/>
                <a:cs typeface="Arial"/>
              </a:rPr>
              <a:t>This</a:t>
            </a:r>
            <a:r>
              <a:rPr lang="en-US" sz="2000">
                <a:solidFill>
                  <a:schemeClr val="tx1"/>
                </a:solidFill>
                <a:cs typeface="Arial"/>
              </a:rPr>
              <a:t> allows us to have full control over the reporting system and customize reports based on needs and requirements </a:t>
            </a:r>
          </a:p>
          <a:p>
            <a:pPr marL="342900" indent="-342900">
              <a:lnSpc>
                <a:spcPct val="150000"/>
              </a:lnSpc>
              <a:buFont typeface="Arial" panose="020B0604020202020204" pitchFamily="34" charset="0"/>
              <a:buChar char="•"/>
            </a:pPr>
            <a:r>
              <a:rPr lang="en-US" sz="2000">
                <a:solidFill>
                  <a:srgbClr val="111111"/>
                </a:solidFill>
                <a:cs typeface="Arial"/>
              </a:rPr>
              <a:t>This Case Study made it easier to analyze the Incident data and identify the top resolvers, incidents breaching SLA, keep the management notified with the summary via automated email notifications.</a:t>
            </a:r>
          </a:p>
          <a:p>
            <a:pPr marL="342900" indent="-342900">
              <a:lnSpc>
                <a:spcPct val="150000"/>
              </a:lnSpc>
              <a:buFont typeface="Arial" panose="020B0604020202020204" pitchFamily="34" charset="0"/>
              <a:buChar char="•"/>
            </a:pPr>
            <a:endParaRPr lang="en-US" sz="2000">
              <a:solidFill>
                <a:schemeClr val="tx1"/>
              </a:solidFill>
              <a:cs typeface="Arial"/>
            </a:endParaRPr>
          </a:p>
          <a:p>
            <a:pPr marL="342900" indent="-342900">
              <a:lnSpc>
                <a:spcPct val="150000"/>
              </a:lnSpc>
              <a:buFont typeface="Arial" panose="020B0604020202020204" pitchFamily="34" charset="0"/>
              <a:buChar char="•"/>
            </a:pPr>
            <a:endParaRPr lang="en-US" sz="2000">
              <a:solidFill>
                <a:schemeClr val="tx1"/>
              </a:solidFill>
              <a:cs typeface="Arial"/>
            </a:endParaRPr>
          </a:p>
          <a:p>
            <a:pPr marL="342900" indent="-342900">
              <a:buFont typeface="Arial" panose="020B0604020202020204" pitchFamily="34" charset="0"/>
              <a:buChar char="•"/>
            </a:pPr>
            <a:endParaRPr lang="en-US" sz="2000">
              <a:solidFill>
                <a:schemeClr val="tx1"/>
              </a:solidFill>
              <a:cs typeface="Aria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371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494616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Business Impact</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2000">
              <a:solidFill>
                <a:schemeClr val="tx1"/>
              </a:solidFill>
            </a:endParaRPr>
          </a:p>
          <a:p>
            <a:pPr marL="342900" indent="-342900">
              <a:buFont typeface="Arial" panose="020B0604020202020204" pitchFamily="34" charset="0"/>
              <a:buChar char="•"/>
            </a:pPr>
            <a:r>
              <a:rPr lang="en-US" sz="2000">
                <a:solidFill>
                  <a:schemeClr val="tx1"/>
                </a:solidFill>
              </a:rPr>
              <a:t>This Case Study implementation will give an outline view of how many incidents are being closed on time and how many incidents have breached SLA.</a:t>
            </a:r>
            <a:endParaRPr lang="en-US" sz="2000">
              <a:solidFill>
                <a:schemeClr val="tx1"/>
              </a:solidFill>
              <a:cs typeface="Arial"/>
            </a:endParaRPr>
          </a:p>
          <a:p>
            <a:pPr marL="342900" indent="-342900">
              <a:buFont typeface="Arial" panose="020B0604020202020204" pitchFamily="34" charset="0"/>
              <a:buChar char="•"/>
            </a:pPr>
            <a:endParaRPr lang="en-US" sz="2000">
              <a:solidFill>
                <a:schemeClr val="tx1"/>
              </a:solidFill>
            </a:endParaRPr>
          </a:p>
          <a:p>
            <a:pPr marL="342900" indent="-342900">
              <a:buFont typeface="Arial" panose="020B0604020202020204" pitchFamily="34" charset="0"/>
              <a:buChar char="•"/>
            </a:pPr>
            <a:r>
              <a:rPr lang="en-US" sz="2000">
                <a:solidFill>
                  <a:schemeClr val="tx1"/>
                </a:solidFill>
              </a:rPr>
              <a:t>This also gives an insights of where our team manual effort is put on</a:t>
            </a:r>
            <a:endParaRPr lang="en-US" sz="2000">
              <a:solidFill>
                <a:schemeClr val="tx1"/>
              </a:solidFill>
              <a:cs typeface="Arial"/>
            </a:endParaRPr>
          </a:p>
          <a:p>
            <a:pPr marL="342900" indent="-342900">
              <a:buFont typeface="Arial" panose="020B0604020202020204" pitchFamily="34" charset="0"/>
              <a:buChar char="•"/>
            </a:pPr>
            <a:endParaRPr lang="en-US" sz="2000">
              <a:solidFill>
                <a:schemeClr val="tx1"/>
              </a:solidFill>
            </a:endParaRPr>
          </a:p>
          <a:p>
            <a:pPr marL="342900" indent="-342900">
              <a:buFont typeface="Arial" panose="020B0604020202020204" pitchFamily="34" charset="0"/>
              <a:buChar char="•"/>
            </a:pPr>
            <a:r>
              <a:rPr lang="en-US" sz="2000">
                <a:solidFill>
                  <a:schemeClr val="tx1"/>
                </a:solidFill>
              </a:rPr>
              <a:t>This also let Business knows what needs to prioritized.</a:t>
            </a:r>
            <a:endParaRPr lang="en-US" sz="2000">
              <a:solidFill>
                <a:schemeClr val="tx1"/>
              </a:solidFill>
              <a:cs typeface="Arial"/>
            </a:endParaRPr>
          </a:p>
          <a:p>
            <a:pPr marL="342900" indent="-342900">
              <a:buFont typeface="Arial" panose="020B0604020202020204" pitchFamily="34" charset="0"/>
              <a:buChar char="•"/>
            </a:pPr>
            <a:endParaRPr lang="en-US" sz="2000">
              <a:solidFill>
                <a:schemeClr val="tx1"/>
              </a:solidFill>
            </a:endParaRPr>
          </a:p>
          <a:p>
            <a:pPr marL="342900" indent="-342900">
              <a:buFont typeface="Arial" panose="020B0604020202020204" pitchFamily="34" charset="0"/>
              <a:buChar char="•"/>
            </a:pPr>
            <a:r>
              <a:rPr lang="en-US" sz="2000">
                <a:solidFill>
                  <a:schemeClr val="tx1"/>
                </a:solidFill>
              </a:rPr>
              <a:t>This will also let us know for possibilities of finding similar pattern type of issues like issues related to module.</a:t>
            </a:r>
            <a:endParaRPr lang="en-US" sz="2000">
              <a:solidFill>
                <a:schemeClr val="tx1"/>
              </a:solidFill>
              <a:cs typeface="Arial"/>
            </a:endParaRPr>
          </a:p>
          <a:p>
            <a:pPr marL="342900" indent="-342900">
              <a:buFont typeface="Arial" panose="020B0604020202020204" pitchFamily="34" charset="0"/>
              <a:buChar char="•"/>
            </a:pPr>
            <a:endParaRPr lang="en-US" sz="200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31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design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119286"/>
            <a:ext cx="10939749" cy="5049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indent="-457200">
              <a:buAutoNum type="alphaLcPeriod"/>
            </a:pPr>
            <a:r>
              <a:rPr lang="en-US" sz="2000" dirty="0">
                <a:solidFill>
                  <a:schemeClr val="tx1"/>
                </a:solidFill>
                <a:ea typeface="+mn-lt"/>
                <a:cs typeface="+mn-lt"/>
              </a:rPr>
              <a:t>Identify source paths using </a:t>
            </a:r>
            <a:r>
              <a:rPr lang="en-US" sz="2000" b="1" dirty="0">
                <a:solidFill>
                  <a:schemeClr val="tx1"/>
                </a:solidFill>
                <a:ea typeface="+mn-lt"/>
                <a:cs typeface="+mn-lt"/>
              </a:rPr>
              <a:t>'OS' </a:t>
            </a:r>
            <a:r>
              <a:rPr lang="en-US" sz="2000" dirty="0">
                <a:solidFill>
                  <a:schemeClr val="tx1"/>
                </a:solidFill>
                <a:ea typeface="+mn-lt"/>
                <a:cs typeface="+mn-lt"/>
              </a:rPr>
              <a:t>module, import the csv data using </a:t>
            </a:r>
            <a:r>
              <a:rPr lang="en-US" sz="2000" b="1" dirty="0">
                <a:solidFill>
                  <a:schemeClr val="tx1"/>
                </a:solidFill>
                <a:ea typeface="+mn-lt"/>
                <a:cs typeface="+mn-lt"/>
              </a:rPr>
              <a:t>'Pandas' </a:t>
            </a:r>
            <a:r>
              <a:rPr lang="en-US" sz="2000" dirty="0">
                <a:solidFill>
                  <a:schemeClr val="tx1"/>
                </a:solidFill>
                <a:ea typeface="+mn-lt"/>
                <a:cs typeface="+mn-lt"/>
              </a:rPr>
              <a:t>.</a:t>
            </a:r>
            <a:endParaRPr lang="en-US" dirty="0">
              <a:solidFill>
                <a:schemeClr val="tx1"/>
              </a:solidFill>
              <a:cs typeface="Arial"/>
            </a:endParaRPr>
          </a:p>
          <a:p>
            <a:pPr marL="457200" indent="-457200">
              <a:buAutoNum type="alphaLcPeriod"/>
            </a:pPr>
            <a:r>
              <a:rPr lang="en-US" sz="2000" dirty="0">
                <a:solidFill>
                  <a:schemeClr val="tx1"/>
                </a:solidFill>
                <a:ea typeface="+mn-lt"/>
                <a:cs typeface="+mn-lt"/>
              </a:rPr>
              <a:t>Merge source data into a single Pandas </a:t>
            </a:r>
            <a:r>
              <a:rPr lang="en-US" sz="2000" dirty="0" err="1">
                <a:solidFill>
                  <a:schemeClr val="tx1"/>
                </a:solidFill>
                <a:ea typeface="+mn-lt"/>
                <a:cs typeface="+mn-lt"/>
              </a:rPr>
              <a:t>Dataframe</a:t>
            </a:r>
            <a:r>
              <a:rPr lang="en-US" sz="2000" dirty="0">
                <a:solidFill>
                  <a:schemeClr val="tx1"/>
                </a:solidFill>
                <a:ea typeface="+mn-lt"/>
                <a:cs typeface="+mn-lt"/>
              </a:rPr>
              <a:t>.</a:t>
            </a:r>
            <a:endParaRPr lang="en-US" dirty="0">
              <a:solidFill>
                <a:schemeClr val="tx1"/>
              </a:solidFill>
              <a:cs typeface="Arial"/>
            </a:endParaRPr>
          </a:p>
          <a:p>
            <a:pPr marL="457200" indent="-457200">
              <a:buAutoNum type="alphaLcPeriod"/>
            </a:pPr>
            <a:r>
              <a:rPr lang="en-US" sz="2000" dirty="0">
                <a:solidFill>
                  <a:schemeClr val="tx1"/>
                </a:solidFill>
                <a:ea typeface="+mn-lt"/>
                <a:cs typeface="+mn-lt"/>
              </a:rPr>
              <a:t>Segregate the data based on priority and export into different files with encryption.</a:t>
            </a:r>
            <a:endParaRPr lang="en-US" dirty="0">
              <a:cs typeface="Arial"/>
            </a:endParaRPr>
          </a:p>
          <a:p>
            <a:pPr marL="457200" indent="-457200">
              <a:buAutoNum type="alphaLcPeriod"/>
            </a:pPr>
            <a:r>
              <a:rPr lang="en-US" sz="2000" dirty="0">
                <a:solidFill>
                  <a:schemeClr val="tx1"/>
                </a:solidFill>
                <a:ea typeface="+mn-lt"/>
                <a:cs typeface="+mn-lt"/>
              </a:rPr>
              <a:t>Define Priority and SLA definitions.</a:t>
            </a:r>
            <a:endParaRPr lang="en-US" dirty="0">
              <a:cs typeface="Arial"/>
            </a:endParaRPr>
          </a:p>
          <a:p>
            <a:pPr marL="457200" indent="-457200">
              <a:buAutoNum type="alphaLcPeriod"/>
            </a:pPr>
            <a:r>
              <a:rPr lang="en-US" sz="2000" dirty="0">
                <a:solidFill>
                  <a:schemeClr val="tx1"/>
                </a:solidFill>
                <a:ea typeface="+mn-lt"/>
                <a:cs typeface="+mn-lt"/>
              </a:rPr>
              <a:t>Iterate through each priority files and perform below tasks</a:t>
            </a:r>
            <a:endParaRPr lang="en-US" dirty="0">
              <a:cs typeface="Arial"/>
            </a:endParaRPr>
          </a:p>
          <a:p>
            <a:pPr marL="914400" lvl="1" indent="-457200">
              <a:buAutoNum type="alphaLcPeriod"/>
            </a:pPr>
            <a:r>
              <a:rPr lang="en-US" sz="2000" dirty="0">
                <a:solidFill>
                  <a:schemeClr val="tx1"/>
                </a:solidFill>
                <a:ea typeface="+mn-lt"/>
                <a:cs typeface="+mn-lt"/>
              </a:rPr>
              <a:t>Decrypt the files and read the data as Pandas DF</a:t>
            </a:r>
          </a:p>
          <a:p>
            <a:pPr marL="914400" lvl="1" indent="-457200">
              <a:buAutoNum type="alphaLcPeriod"/>
            </a:pPr>
            <a:r>
              <a:rPr lang="en-US" sz="2000" dirty="0">
                <a:solidFill>
                  <a:schemeClr val="tx1"/>
                </a:solidFill>
                <a:ea typeface="+mn-lt"/>
                <a:cs typeface="+mn-lt"/>
              </a:rPr>
              <a:t>Filter out the data with empty/ null values</a:t>
            </a:r>
            <a:endParaRPr lang="en-US" dirty="0">
              <a:cs typeface="Arial"/>
            </a:endParaRPr>
          </a:p>
          <a:p>
            <a:pPr marL="914400" lvl="1" indent="-457200">
              <a:buAutoNum type="alphaLcPeriod"/>
            </a:pPr>
            <a:r>
              <a:rPr lang="en-US" sz="2000" dirty="0">
                <a:solidFill>
                  <a:schemeClr val="tx1"/>
                </a:solidFill>
                <a:ea typeface="+mn-lt"/>
                <a:cs typeface="+mn-lt"/>
              </a:rPr>
              <a:t>For each entry, calculate resolution time and SLA breach and add the columns to the </a:t>
            </a:r>
            <a:r>
              <a:rPr lang="en-US" sz="2000" dirty="0" err="1">
                <a:solidFill>
                  <a:schemeClr val="tx1"/>
                </a:solidFill>
                <a:ea typeface="+mn-lt"/>
                <a:cs typeface="+mn-lt"/>
              </a:rPr>
              <a:t>Dataframe</a:t>
            </a:r>
            <a:r>
              <a:rPr lang="en-US" sz="2000" dirty="0">
                <a:solidFill>
                  <a:schemeClr val="tx1"/>
                </a:solidFill>
                <a:ea typeface="+mn-lt"/>
                <a:cs typeface="+mn-lt"/>
              </a:rPr>
              <a:t>.</a:t>
            </a:r>
            <a:endParaRPr lang="en-US" dirty="0">
              <a:solidFill>
                <a:schemeClr val="tx1"/>
              </a:solidFill>
              <a:cs typeface="Arial"/>
            </a:endParaRPr>
          </a:p>
          <a:p>
            <a:pPr marL="914400" lvl="1" indent="-457200">
              <a:buAutoNum type="alphaLcPeriod"/>
            </a:pPr>
            <a:r>
              <a:rPr lang="en-US" sz="2000" dirty="0">
                <a:solidFill>
                  <a:schemeClr val="tx1"/>
                </a:solidFill>
                <a:ea typeface="+mn-lt"/>
                <a:cs typeface="+mn-lt"/>
              </a:rPr>
              <a:t>Using the columns created, calculate the top 5 resolvers and top 5 incidents exceeded SLA with Pandas inbuilt methods.</a:t>
            </a:r>
            <a:endParaRPr lang="en-US" dirty="0">
              <a:solidFill>
                <a:schemeClr val="tx1"/>
              </a:solidFill>
              <a:cs typeface="Arial"/>
            </a:endParaRPr>
          </a:p>
          <a:p>
            <a:pPr marL="914400" lvl="1" indent="-457200">
              <a:buAutoNum type="alphaLcPeriod"/>
            </a:pPr>
            <a:r>
              <a:rPr lang="en-US" sz="2000" dirty="0">
                <a:solidFill>
                  <a:schemeClr val="tx1"/>
                </a:solidFill>
                <a:ea typeface="+mn-lt"/>
                <a:cs typeface="+mn-lt"/>
              </a:rPr>
              <a:t>Group the data based on resolvers, Iterate through each resolver data and calculate average resolution time.</a:t>
            </a:r>
            <a:endParaRPr lang="en-US" dirty="0">
              <a:cs typeface="Arial"/>
            </a:endParaRPr>
          </a:p>
          <a:p>
            <a:pPr marL="914400" lvl="1" indent="-457200">
              <a:buAutoNum type="alphaLcPeriod"/>
            </a:pPr>
            <a:r>
              <a:rPr lang="en-US" sz="2000" dirty="0">
                <a:solidFill>
                  <a:schemeClr val="tx1"/>
                </a:solidFill>
                <a:ea typeface="+mn-lt"/>
                <a:cs typeface="+mn-lt"/>
              </a:rPr>
              <a:t>Append all the above calculations in the main summary</a:t>
            </a:r>
            <a:endParaRPr lang="en-US" dirty="0">
              <a:solidFill>
                <a:schemeClr val="tx1"/>
              </a:solidFill>
              <a:cs typeface="Arial"/>
            </a:endParaRPr>
          </a:p>
          <a:p>
            <a:pPr marL="457200" indent="-457200">
              <a:buAutoNum type="alphaLcPeriod"/>
            </a:pPr>
            <a:r>
              <a:rPr lang="en-US" sz="2000" dirty="0">
                <a:solidFill>
                  <a:schemeClr val="tx1"/>
                </a:solidFill>
                <a:ea typeface="+mn-lt"/>
                <a:cs typeface="+mn-lt"/>
              </a:rPr>
              <a:t>Prepare the summary in HTML to be sent in the Email body using </a:t>
            </a:r>
            <a:r>
              <a:rPr lang="en-US" sz="2000" b="1" dirty="0">
                <a:solidFill>
                  <a:schemeClr val="tx1"/>
                </a:solidFill>
                <a:ea typeface="+mn-lt"/>
                <a:cs typeface="+mn-lt"/>
              </a:rPr>
              <a:t>'</a:t>
            </a:r>
            <a:r>
              <a:rPr lang="en-US" sz="2000" b="1" dirty="0" err="1">
                <a:solidFill>
                  <a:schemeClr val="tx1"/>
                </a:solidFill>
                <a:ea typeface="+mn-lt"/>
                <a:cs typeface="+mn-lt"/>
              </a:rPr>
              <a:t>smtplib</a:t>
            </a:r>
            <a:r>
              <a:rPr lang="en-US" sz="2000" b="1" dirty="0">
                <a:solidFill>
                  <a:schemeClr val="tx1"/>
                </a:solidFill>
                <a:ea typeface="+mn-lt"/>
                <a:cs typeface="+mn-lt"/>
              </a:rPr>
              <a:t>'</a:t>
            </a:r>
            <a:r>
              <a:rPr lang="en-US" sz="2000" dirty="0">
                <a:solidFill>
                  <a:schemeClr val="tx1"/>
                </a:solidFill>
                <a:ea typeface="+mn-lt"/>
                <a:cs typeface="+mn-lt"/>
              </a:rPr>
              <a:t>,</a:t>
            </a:r>
            <a:r>
              <a:rPr lang="en-US" sz="2000" b="1" dirty="0">
                <a:solidFill>
                  <a:schemeClr val="tx1"/>
                </a:solidFill>
                <a:ea typeface="+mn-lt"/>
                <a:cs typeface="+mn-lt"/>
              </a:rPr>
              <a:t>'</a:t>
            </a:r>
            <a:r>
              <a:rPr lang="en-US" sz="2000" b="1" dirty="0" err="1">
                <a:solidFill>
                  <a:schemeClr val="tx1"/>
                </a:solidFill>
                <a:ea typeface="+mn-lt"/>
                <a:cs typeface="+mn-lt"/>
              </a:rPr>
              <a:t>MIMEText</a:t>
            </a:r>
            <a:r>
              <a:rPr lang="en-US" sz="2000" b="1" dirty="0">
                <a:solidFill>
                  <a:schemeClr val="tx1"/>
                </a:solidFill>
                <a:ea typeface="+mn-lt"/>
                <a:cs typeface="+mn-lt"/>
              </a:rPr>
              <a:t>'</a:t>
            </a:r>
            <a:r>
              <a:rPr lang="en-US" sz="2000" dirty="0">
                <a:solidFill>
                  <a:schemeClr val="tx1"/>
                </a:solidFill>
                <a:ea typeface="+mn-lt"/>
                <a:cs typeface="+mn-lt"/>
              </a:rPr>
              <a:t>, etc.</a:t>
            </a:r>
            <a:endParaRPr lang="en-US" dirty="0">
              <a:solidFill>
                <a:schemeClr val="tx1"/>
              </a:solidFill>
              <a:cs typeface="Arial"/>
            </a:endParaRPr>
          </a:p>
          <a:p>
            <a:pPr marL="457200" indent="-457200">
              <a:buAutoNum type="alphaLcPeriod"/>
            </a:pPr>
            <a:r>
              <a:rPr lang="en-US" sz="2000" dirty="0">
                <a:solidFill>
                  <a:schemeClr val="tx1"/>
                </a:solidFill>
                <a:ea typeface="+mn-lt"/>
                <a:cs typeface="+mn-lt"/>
              </a:rPr>
              <a:t>Delete the input files.</a:t>
            </a:r>
            <a:endParaRPr lang="en-US" dirty="0">
              <a:solidFill>
                <a:schemeClr val="tx1"/>
              </a:solidFill>
              <a:cs typeface="Aria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cs typeface="Arial"/>
            </a:endParaRPr>
          </a:p>
          <a:p>
            <a:endParaRPr lang="en-US" sz="2000" dirty="0">
              <a:solidFill>
                <a:schemeClr val="tx1"/>
              </a:solidFill>
              <a:cs typeface="Aria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723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094862"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rPr>
              <a:t>Case study solution implementation</a:t>
            </a:r>
            <a:endParaRPr lang="en-IN" sz="2400"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mj-lt"/>
              <a:buAutoNum type="arabicPeriod"/>
            </a:pPr>
            <a:r>
              <a:rPr lang="en-US" sz="2000" dirty="0">
                <a:solidFill>
                  <a:schemeClr val="tx1"/>
                </a:solidFill>
              </a:rPr>
              <a:t>We have pooled 3 different predefined source paths</a:t>
            </a:r>
          </a:p>
          <a:p>
            <a:pPr marL="457200" indent="-457200">
              <a:buFont typeface="+mj-lt"/>
              <a:buAutoNum type="arabicPeriod"/>
            </a:pPr>
            <a:r>
              <a:rPr lang="en-US" sz="2000" dirty="0">
                <a:solidFill>
                  <a:schemeClr val="tx1"/>
                </a:solidFill>
              </a:rPr>
              <a:t>This workflow will run on every Monday at 10 AM.</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E6E9A2B-5AFC-E791-2FD9-FE78460B7D0B}"/>
              </a:ext>
            </a:extLst>
          </p:cNvPr>
          <p:cNvPicPr>
            <a:picLocks noChangeAspect="1"/>
          </p:cNvPicPr>
          <p:nvPr/>
        </p:nvPicPr>
        <p:blipFill>
          <a:blip r:embed="rId2"/>
          <a:stretch>
            <a:fillRect/>
          </a:stretch>
        </p:blipFill>
        <p:spPr>
          <a:xfrm>
            <a:off x="1414766" y="2437451"/>
            <a:ext cx="8764753" cy="1355615"/>
          </a:xfrm>
          <a:prstGeom prst="rect">
            <a:avLst/>
          </a:prstGeom>
        </p:spPr>
      </p:pic>
      <p:pic>
        <p:nvPicPr>
          <p:cNvPr id="8" name="Picture 7">
            <a:extLst>
              <a:ext uri="{FF2B5EF4-FFF2-40B4-BE49-F238E27FC236}">
                <a16:creationId xmlns:a16="http://schemas.microsoft.com/office/drawing/2014/main" id="{313C80DF-082B-52FC-AB0B-0929925397B3}"/>
              </a:ext>
            </a:extLst>
          </p:cNvPr>
          <p:cNvPicPr>
            <a:picLocks noChangeAspect="1"/>
          </p:cNvPicPr>
          <p:nvPr/>
        </p:nvPicPr>
        <p:blipFill>
          <a:blip r:embed="rId3"/>
          <a:stretch>
            <a:fillRect/>
          </a:stretch>
        </p:blipFill>
        <p:spPr>
          <a:xfrm>
            <a:off x="1409718" y="4434579"/>
            <a:ext cx="8769801" cy="1057329"/>
          </a:xfrm>
          <a:prstGeom prst="rect">
            <a:avLst/>
          </a:prstGeom>
        </p:spPr>
      </p:pic>
    </p:spTree>
    <p:extLst>
      <p:ext uri="{BB962C8B-B14F-4D97-AF65-F5344CB8AC3E}">
        <p14:creationId xmlns:p14="http://schemas.microsoft.com/office/powerpoint/2010/main" val="37635656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HINKCELLUNDODONOTDELETE" val="0"/>
  <p:tag name="TEMPLATELASTEDITED" val="2022-01-18 06:01 PM"/>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655</TotalTime>
  <Words>1202</Words>
  <Application>Microsoft Office PowerPoint</Application>
  <PresentationFormat>Widescreen</PresentationFormat>
  <Paragraphs>147</Paragraphs>
  <Slides>31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38" baseType="lpstr">
      <vt:lpstr>Arial</vt:lpstr>
      <vt:lpstr>Calibri</vt:lpstr>
      <vt:lpstr>Times New Roman</vt:lpstr>
      <vt:lpstr>Wingdings</vt:lpstr>
      <vt:lpstr>Office Theme</vt:lpstr>
      <vt:lpstr>think-cell Slide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Code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Shabaresh Rao [UNext]</dc:creator>
  <cp:lastModifiedBy>Atul Pahlazani</cp:lastModifiedBy>
  <cp:revision>17</cp:revision>
  <dcterms:created xsi:type="dcterms:W3CDTF">2022-01-18T12:35:56Z</dcterms:created>
  <dcterms:modified xsi:type="dcterms:W3CDTF">2024-01-10T05:48:12Z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ies>
</file>